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8" r:id="rId3"/>
    <p:sldId id="258" r:id="rId4"/>
    <p:sldId id="257" r:id="rId5"/>
    <p:sldId id="259" r:id="rId6"/>
    <p:sldId id="260" r:id="rId7"/>
    <p:sldId id="261" r:id="rId8"/>
    <p:sldId id="262" r:id="rId9"/>
    <p:sldId id="263" r:id="rId10"/>
    <p:sldId id="266" r:id="rId11"/>
    <p:sldId id="265" r:id="rId12"/>
    <p:sldId id="264" r:id="rId13"/>
    <p:sldId id="267" r:id="rId1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2310" autoAdjust="0"/>
  </p:normalViewPr>
  <p:slideViewPr>
    <p:cSldViewPr snapToGrid="0">
      <p:cViewPr>
        <p:scale>
          <a:sx n="110" d="100"/>
          <a:sy n="110" d="100"/>
        </p:scale>
        <p:origin x="62" y="-802"/>
      </p:cViewPr>
      <p:guideLst/>
    </p:cSldViewPr>
  </p:slideViewPr>
  <p:notesTextViewPr>
    <p:cViewPr>
      <p:scale>
        <a:sx n="1" d="1"/>
        <a:sy n="1" d="1"/>
      </p:scale>
      <p:origin x="0" y="0"/>
    </p:cViewPr>
  </p:notesTextViewPr>
  <p:notesViewPr>
    <p:cSldViewPr snapToGrid="0">
      <p:cViewPr>
        <p:scale>
          <a:sx n="180" d="100"/>
          <a:sy n="180" d="100"/>
        </p:scale>
        <p:origin x="672" y="-11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687" tIns="45843" rIns="91687" bIns="45843"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687" tIns="45843" rIns="91687" bIns="45843" rtlCol="0"/>
          <a:lstStyle>
            <a:lvl1pPr algn="r">
              <a:defRPr sz="1200"/>
            </a:lvl1pPr>
          </a:lstStyle>
          <a:p>
            <a:fld id="{926EE5C8-50D3-47E5-A9D2-39CF154588B6}" type="datetimeFigureOut">
              <a:rPr lang="en-US" smtClean="0"/>
              <a:t>8/25/2014</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687" tIns="45843" rIns="91687" bIns="45843" rtlCol="0" anchor="ctr"/>
          <a:lstStyle/>
          <a:p>
            <a:endParaRPr lang="en-US"/>
          </a:p>
        </p:txBody>
      </p:sp>
      <p:sp>
        <p:nvSpPr>
          <p:cNvPr id="5" name="Notes Placeholder 4"/>
          <p:cNvSpPr>
            <a:spLocks noGrp="1"/>
          </p:cNvSpPr>
          <p:nvPr>
            <p:ph type="body" sz="quarter" idx="3"/>
          </p:nvPr>
        </p:nvSpPr>
        <p:spPr>
          <a:xfrm>
            <a:off x="685800" y="4787127"/>
            <a:ext cx="5486400" cy="3916739"/>
          </a:xfrm>
          <a:prstGeom prst="rect">
            <a:avLst/>
          </a:prstGeom>
        </p:spPr>
        <p:txBody>
          <a:bodyPr vert="horz" lIns="91687" tIns="45843" rIns="91687" bIns="458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6"/>
            <a:ext cx="2971800" cy="499090"/>
          </a:xfrm>
          <a:prstGeom prst="rect">
            <a:avLst/>
          </a:prstGeom>
        </p:spPr>
        <p:txBody>
          <a:bodyPr vert="horz" lIns="91687" tIns="45843" rIns="91687" bIns="4584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6"/>
            <a:ext cx="2971800" cy="499090"/>
          </a:xfrm>
          <a:prstGeom prst="rect">
            <a:avLst/>
          </a:prstGeom>
        </p:spPr>
        <p:txBody>
          <a:bodyPr vert="horz" lIns="91687" tIns="45843" rIns="91687" bIns="45843" rtlCol="0" anchor="b"/>
          <a:lstStyle>
            <a:lvl1pPr algn="r">
              <a:defRPr sz="1200"/>
            </a:lvl1pPr>
          </a:lstStyle>
          <a:p>
            <a:fld id="{0ED0A429-8D54-4EF5-AA0A-27C7775E7EE4}" type="slidenum">
              <a:rPr lang="en-US" smtClean="0"/>
              <a:t>‹#›</a:t>
            </a:fld>
            <a:endParaRPr lang="en-US"/>
          </a:p>
        </p:txBody>
      </p:sp>
    </p:spTree>
    <p:extLst>
      <p:ext uri="{BB962C8B-B14F-4D97-AF65-F5344CB8AC3E}">
        <p14:creationId xmlns:p14="http://schemas.microsoft.com/office/powerpoint/2010/main" val="88645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0A429-8D54-4EF5-AA0A-27C7775E7EE4}" type="slidenum">
              <a:rPr lang="en-US" smtClean="0"/>
              <a:t>1</a:t>
            </a:fld>
            <a:endParaRPr lang="en-US"/>
          </a:p>
        </p:txBody>
      </p:sp>
    </p:spTree>
    <p:extLst>
      <p:ext uri="{BB962C8B-B14F-4D97-AF65-F5344CB8AC3E}">
        <p14:creationId xmlns:p14="http://schemas.microsoft.com/office/powerpoint/2010/main" val="352525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0A429-8D54-4EF5-AA0A-27C7775E7EE4}" type="slidenum">
              <a:rPr lang="en-US" smtClean="0"/>
              <a:t>12</a:t>
            </a:fld>
            <a:endParaRPr lang="en-US"/>
          </a:p>
        </p:txBody>
      </p:sp>
    </p:spTree>
    <p:extLst>
      <p:ext uri="{BB962C8B-B14F-4D97-AF65-F5344CB8AC3E}">
        <p14:creationId xmlns:p14="http://schemas.microsoft.com/office/powerpoint/2010/main" val="345042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work of the environment starts, a test begins. The first question is generated and displayed for the user. </a:t>
            </a:r>
          </a:p>
          <a:p>
            <a:r>
              <a:rPr lang="en-US" dirty="0"/>
              <a:t>For every question the user has defined time for answering. When answering a question is done, the system checks if that was the last question. If it’s not, a new question starts and the whole procedure repeats.</a:t>
            </a:r>
          </a:p>
          <a:p>
            <a:r>
              <a:rPr lang="en-US" dirty="0"/>
              <a:t>When the answer of the last question is checked, the results are shown to the user. So he can see how many of his answers are correct and how many are the wrong ones. Also it is displayed which of the questions have false answers, so students can analyze their knowledge and catch up the missed information.</a:t>
            </a:r>
          </a:p>
          <a:p>
            <a:endParaRPr lang="en-US" dirty="0"/>
          </a:p>
        </p:txBody>
      </p:sp>
      <p:sp>
        <p:nvSpPr>
          <p:cNvPr id="4" name="Slide Number Placeholder 3"/>
          <p:cNvSpPr>
            <a:spLocks noGrp="1"/>
          </p:cNvSpPr>
          <p:nvPr>
            <p:ph type="sldNum" sz="quarter" idx="10"/>
          </p:nvPr>
        </p:nvSpPr>
        <p:spPr/>
        <p:txBody>
          <a:bodyPr/>
          <a:lstStyle/>
          <a:p>
            <a:fld id="{0ED0A429-8D54-4EF5-AA0A-27C7775E7EE4}" type="slidenum">
              <a:rPr lang="en-US" smtClean="0"/>
              <a:t>3</a:t>
            </a:fld>
            <a:endParaRPr lang="en-US"/>
          </a:p>
        </p:txBody>
      </p:sp>
    </p:spTree>
    <p:extLst>
      <p:ext uri="{BB962C8B-B14F-4D97-AF65-F5344CB8AC3E}">
        <p14:creationId xmlns:p14="http://schemas.microsoft.com/office/powerpoint/2010/main" val="12857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other UML elements at the form of classes are subclasses of one these. For example the class </a:t>
            </a:r>
            <a:r>
              <a:rPr lang="en-US" sz="1200" kern="1200" dirty="0" err="1" smtClean="0">
                <a:solidFill>
                  <a:schemeClr val="tx1"/>
                </a:solidFill>
                <a:effectLst/>
                <a:latin typeface="+mn-lt"/>
                <a:ea typeface="+mn-ea"/>
                <a:cs typeface="+mn-cs"/>
              </a:rPr>
              <a:t>UseCaseDiagram</a:t>
            </a:r>
            <a:r>
              <a:rPr lang="en-US" sz="1200" kern="1200" dirty="0" smtClean="0">
                <a:solidFill>
                  <a:schemeClr val="tx1"/>
                </a:solidFill>
                <a:effectLst/>
                <a:latin typeface="+mn-lt"/>
                <a:ea typeface="+mn-ea"/>
                <a:cs typeface="+mn-cs"/>
              </a:rPr>
              <a:t> is a subclass of Diagram, so it can be concluded that the use case diagram is a kind of diagram.</a:t>
            </a:r>
          </a:p>
          <a:p>
            <a:r>
              <a:rPr lang="en-US" sz="1200" kern="1200" dirty="0" smtClean="0">
                <a:solidFill>
                  <a:schemeClr val="tx1"/>
                </a:solidFill>
                <a:effectLst/>
                <a:latin typeface="+mn-lt"/>
                <a:ea typeface="+mn-ea"/>
                <a:cs typeface="+mn-cs"/>
              </a:rPr>
              <a:t>The created properties in the ontology and the existential and universal constraints establish the relations between classes. So that we can say how a UML element could be connected to another one or what is its function.</a:t>
            </a:r>
          </a:p>
          <a:p>
            <a:r>
              <a:rPr lang="en-US" sz="1200" kern="1200" dirty="0" smtClean="0">
                <a:solidFill>
                  <a:schemeClr val="tx1"/>
                </a:solidFill>
                <a:effectLst/>
                <a:latin typeface="+mn-lt"/>
                <a:ea typeface="+mn-ea"/>
                <a:cs typeface="+mn-cs"/>
              </a:rPr>
              <a:t>The classes, their hierarchy, properties and constraints form the axioms of the ontology. These axioms are rules about UML domain. They are the key of semantic processing of the knowledge by the agents.</a:t>
            </a:r>
          </a:p>
          <a:p>
            <a:endParaRPr lang="en-US" dirty="0"/>
          </a:p>
        </p:txBody>
      </p:sp>
      <p:sp>
        <p:nvSpPr>
          <p:cNvPr id="4" name="Slide Number Placeholder 3"/>
          <p:cNvSpPr>
            <a:spLocks noGrp="1"/>
          </p:cNvSpPr>
          <p:nvPr>
            <p:ph type="sldNum" sz="quarter" idx="10"/>
          </p:nvPr>
        </p:nvSpPr>
        <p:spPr/>
        <p:txBody>
          <a:bodyPr/>
          <a:lstStyle/>
          <a:p>
            <a:fld id="{0ED0A429-8D54-4EF5-AA0A-27C7775E7EE4}" type="slidenum">
              <a:rPr lang="en-US" smtClean="0"/>
              <a:t>4</a:t>
            </a:fld>
            <a:endParaRPr lang="en-US"/>
          </a:p>
        </p:txBody>
      </p:sp>
    </p:spTree>
    <p:extLst>
      <p:ext uri="{BB962C8B-B14F-4D97-AF65-F5344CB8AC3E}">
        <p14:creationId xmlns:p14="http://schemas.microsoft.com/office/powerpoint/2010/main" val="262125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classes, which are the main classes on the first level of the hierarchy. All other UML elements at the form of classes are subclasses of one these. For example the class </a:t>
            </a:r>
            <a:r>
              <a:rPr lang="en-US" dirty="0" err="1"/>
              <a:t>UseCaseDiagram</a:t>
            </a:r>
            <a:r>
              <a:rPr lang="en-US" dirty="0"/>
              <a:t> is a subclass of Diagram, so it can be concluded that the use case diagram is a kind of diagram.</a:t>
            </a:r>
          </a:p>
          <a:p>
            <a:r>
              <a:rPr lang="en-US" dirty="0"/>
              <a:t>The created properties in the ontology and the existential and universal constraints establish the relations between classes. So that we can say how a UML element could be connected to another one or what is its function.</a:t>
            </a:r>
          </a:p>
          <a:p>
            <a:pPr defTabSz="916869"/>
            <a:r>
              <a:rPr lang="en-US" dirty="0"/>
              <a:t>The classes, their hierarchy, properties and constraints form the axioms of the ontology. These axioms are rules about UML domain. They are the key of semantic processing of the knowledge by the agents.</a:t>
            </a:r>
          </a:p>
          <a:p>
            <a:endParaRPr lang="en-US" dirty="0"/>
          </a:p>
        </p:txBody>
      </p:sp>
      <p:sp>
        <p:nvSpPr>
          <p:cNvPr id="4" name="Slide Number Placeholder 3"/>
          <p:cNvSpPr>
            <a:spLocks noGrp="1"/>
          </p:cNvSpPr>
          <p:nvPr>
            <p:ph type="sldNum" sz="quarter" idx="10"/>
          </p:nvPr>
        </p:nvSpPr>
        <p:spPr/>
        <p:txBody>
          <a:bodyPr/>
          <a:lstStyle/>
          <a:p>
            <a:fld id="{0ED0A429-8D54-4EF5-AA0A-27C7775E7EE4}" type="slidenum">
              <a:rPr lang="en-US" smtClean="0"/>
              <a:t>5</a:t>
            </a:fld>
            <a:endParaRPr lang="en-US"/>
          </a:p>
        </p:txBody>
      </p:sp>
    </p:spTree>
    <p:extLst>
      <p:ext uri="{BB962C8B-B14F-4D97-AF65-F5344CB8AC3E}">
        <p14:creationId xmlns:p14="http://schemas.microsoft.com/office/powerpoint/2010/main" val="235164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0A429-8D54-4EF5-AA0A-27C7775E7EE4}" type="slidenum">
              <a:rPr lang="en-US" smtClean="0"/>
              <a:t>6</a:t>
            </a:fld>
            <a:endParaRPr lang="en-US"/>
          </a:p>
        </p:txBody>
      </p:sp>
    </p:spTree>
    <p:extLst>
      <p:ext uri="{BB962C8B-B14F-4D97-AF65-F5344CB8AC3E}">
        <p14:creationId xmlns:p14="http://schemas.microsoft.com/office/powerpoint/2010/main" val="406199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r>
              <a:rPr lang="en-US" dirty="0"/>
              <a:t>The generation of a question is based on axioms in the knowledge base. The first step of the algorithm (Fig. 8) is to be picked a class, representing some UML element, from the ontology. This happens by choosing randomly a class from all of the ontology classes, which are extracted into a set.</a:t>
            </a:r>
          </a:p>
          <a:p>
            <a:endParaRPr lang="en-US" dirty="0"/>
          </a:p>
        </p:txBody>
      </p:sp>
      <p:sp>
        <p:nvSpPr>
          <p:cNvPr id="4" name="Slide Number Placeholder 3"/>
          <p:cNvSpPr>
            <a:spLocks noGrp="1"/>
          </p:cNvSpPr>
          <p:nvPr>
            <p:ph type="sldNum" sz="quarter" idx="10"/>
          </p:nvPr>
        </p:nvSpPr>
        <p:spPr/>
        <p:txBody>
          <a:bodyPr/>
          <a:lstStyle/>
          <a:p>
            <a:fld id="{0ED0A429-8D54-4EF5-AA0A-27C7775E7EE4}" type="slidenum">
              <a:rPr lang="en-US" smtClean="0"/>
              <a:t>7</a:t>
            </a:fld>
            <a:endParaRPr lang="en-US"/>
          </a:p>
        </p:txBody>
      </p:sp>
    </p:spTree>
    <p:extLst>
      <p:ext uri="{BB962C8B-B14F-4D97-AF65-F5344CB8AC3E}">
        <p14:creationId xmlns:p14="http://schemas.microsoft.com/office/powerpoint/2010/main" val="299666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0A429-8D54-4EF5-AA0A-27C7775E7EE4}" type="slidenum">
              <a:rPr lang="en-US" smtClean="0"/>
              <a:t>8</a:t>
            </a:fld>
            <a:endParaRPr lang="en-US"/>
          </a:p>
        </p:txBody>
      </p:sp>
    </p:spTree>
    <p:extLst>
      <p:ext uri="{BB962C8B-B14F-4D97-AF65-F5344CB8AC3E}">
        <p14:creationId xmlns:p14="http://schemas.microsoft.com/office/powerpoint/2010/main" val="81506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r>
              <a:rPr lang="en-US" dirty="0"/>
              <a:t>The algorithm for </a:t>
            </a:r>
            <a:r>
              <a:rPr lang="en-US" dirty="0" smtClean="0"/>
              <a:t>assessment (Fig</a:t>
            </a:r>
            <a:r>
              <a:rPr lang="en-US" dirty="0"/>
              <a:t>. 10) is based on the knowledge base and it has several branches for establishing the truth of the answer. When the agent is ready with the conclusion for the answer, new string (true or false) is put in the vector, holding the results and checking ends. </a:t>
            </a:r>
          </a:p>
          <a:p>
            <a:pPr defTabSz="916869"/>
            <a:r>
              <a:rPr lang="en-US" dirty="0"/>
              <a:t>At first it is get only the first element from the vector, which keeps the answer, because the first case will depend on it.</a:t>
            </a:r>
          </a:p>
          <a:p>
            <a:r>
              <a:rPr lang="en-US" dirty="0"/>
              <a:t>To check the answer, the type of the question has to be defined. If its last three symbols are “is” it asks about the UML element. So the answer should match with one of the super or equivalent classes of the class from the question. If this happens the answer is true. If there is not match it is considered to be false. In both cases the </a:t>
            </a:r>
            <a:r>
              <a:rPr lang="en-US" dirty="0" smtClean="0"/>
              <a:t>assessment ends</a:t>
            </a:r>
            <a:r>
              <a:rPr lang="en-US" dirty="0"/>
              <a:t>.</a:t>
            </a:r>
          </a:p>
          <a:p>
            <a:r>
              <a:rPr lang="en-US" dirty="0"/>
              <a:t>For the upper situation, it is used only the class, from which the question is generated. But if this is not the case, we will use the axiom that was sent by QA. There is three variants here.</a:t>
            </a:r>
          </a:p>
          <a:p>
            <a:r>
              <a:rPr lang="en-US" dirty="0"/>
              <a:t>The first idea is to construct an axiom, using the string of the question from the GUI and the string of the user’s answer. It will be compared to the real axiom and according to this the agent will make a conclusion about the answer.</a:t>
            </a:r>
          </a:p>
          <a:p>
            <a:r>
              <a:rPr lang="en-US" dirty="0"/>
              <a:t>To fulfil this, we have to divide this case to several subcases, because of the different types of axioms. So it is created an axiom, which is of the type </a:t>
            </a:r>
            <a:r>
              <a:rPr lang="en-US" dirty="0" err="1"/>
              <a:t>EquivelentClasses</a:t>
            </a:r>
            <a:r>
              <a:rPr lang="en-US" dirty="0"/>
              <a:t> or </a:t>
            </a:r>
            <a:r>
              <a:rPr lang="en-US" dirty="0" err="1"/>
              <a:t>SubClassOf</a:t>
            </a:r>
            <a:r>
              <a:rPr lang="en-US" dirty="0"/>
              <a:t>. This axiom has expression in itself, which is </a:t>
            </a:r>
            <a:r>
              <a:rPr lang="en-US" dirty="0" err="1"/>
              <a:t>ObjectAllValuesFrom</a:t>
            </a:r>
            <a:r>
              <a:rPr lang="en-US" dirty="0"/>
              <a:t> or </a:t>
            </a:r>
            <a:r>
              <a:rPr lang="en-US" dirty="0" err="1"/>
              <a:t>ObjectSomeValuesFrom</a:t>
            </a:r>
            <a:r>
              <a:rPr lang="en-US" dirty="0"/>
              <a:t>. The types depend on the information, which was sent by QA. So if this axiom is equal or is part of the string, taken by QA, the answer is true. If this condition is not satisfied, but the constructed axiom is contained by the ontology, the answer is also considered to be true.</a:t>
            </a:r>
          </a:p>
          <a:p>
            <a:r>
              <a:rPr lang="en-US" dirty="0"/>
              <a:t>If it’s not found match again, the agent pass to the next case, where the received axiom contains an ObjectUnionOf expression. We assume that the user is written more than one UML elements in the answer. So here is the place where all of the elements of the vector, holding the answers are used. In the implemented logic is enough all of the elements from the answer to be true. It’s not mandatory all elements from the axiom to be written from the user. So the agent just checks if every answer element is part of the ObjectUnionOf expression. If they do, the answer is true, if they don’t – it’s false. </a:t>
            </a:r>
          </a:p>
          <a:p>
            <a:r>
              <a:rPr lang="en-US" dirty="0"/>
              <a:t>The last case is implementing the logic, when any of the upper cases was not executed. It extracts an </a:t>
            </a:r>
            <a:r>
              <a:rPr lang="en-US" dirty="0" err="1"/>
              <a:t>OWLClassExpression</a:t>
            </a:r>
            <a:r>
              <a:rPr lang="en-US" dirty="0"/>
              <a:t> object from the answer axiom and compares it with the sent expression. The result of this </a:t>
            </a:r>
            <a:r>
              <a:rPr lang="en-US" dirty="0" smtClean="0"/>
              <a:t>assessment is </a:t>
            </a:r>
            <a:r>
              <a:rPr lang="en-US" dirty="0"/>
              <a:t>the conclusion for the answer’s truth.</a:t>
            </a:r>
          </a:p>
          <a:p>
            <a:pPr defTabSz="916869"/>
            <a:endParaRPr lang="en-US" dirty="0"/>
          </a:p>
          <a:p>
            <a:endParaRPr lang="en-US" dirty="0"/>
          </a:p>
        </p:txBody>
      </p:sp>
      <p:sp>
        <p:nvSpPr>
          <p:cNvPr id="4" name="Slide Number Placeholder 3"/>
          <p:cNvSpPr>
            <a:spLocks noGrp="1"/>
          </p:cNvSpPr>
          <p:nvPr>
            <p:ph type="sldNum" sz="quarter" idx="10"/>
          </p:nvPr>
        </p:nvSpPr>
        <p:spPr/>
        <p:txBody>
          <a:bodyPr/>
          <a:lstStyle/>
          <a:p>
            <a:fld id="{0ED0A429-8D54-4EF5-AA0A-27C7775E7EE4}" type="slidenum">
              <a:rPr lang="en-US" smtClean="0"/>
              <a:t>9</a:t>
            </a:fld>
            <a:endParaRPr lang="en-US"/>
          </a:p>
        </p:txBody>
      </p:sp>
    </p:spTree>
    <p:extLst>
      <p:ext uri="{BB962C8B-B14F-4D97-AF65-F5344CB8AC3E}">
        <p14:creationId xmlns:p14="http://schemas.microsoft.com/office/powerpoint/2010/main" val="94200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0A429-8D54-4EF5-AA0A-27C7775E7EE4}" type="slidenum">
              <a:rPr lang="en-US" smtClean="0"/>
              <a:t>11</a:t>
            </a:fld>
            <a:endParaRPr lang="en-US"/>
          </a:p>
        </p:txBody>
      </p:sp>
    </p:spTree>
    <p:extLst>
      <p:ext uri="{BB962C8B-B14F-4D97-AF65-F5344CB8AC3E}">
        <p14:creationId xmlns:p14="http://schemas.microsoft.com/office/powerpoint/2010/main" val="80150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4A789E-390E-487B-85F3-17E354525E3E}" type="datetime1">
              <a:rPr lang="en-US" smtClean="0"/>
              <a:t>8/25/2014</a:t>
            </a:fld>
            <a:endParaRPr lang="en-US" dirty="0"/>
          </a:p>
        </p:txBody>
      </p:sp>
      <p:sp>
        <p:nvSpPr>
          <p:cNvPr id="5" name="Footer Placeholder 4"/>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A637F5-AA8C-4227-8563-A533E1F83D7A}" type="datetime1">
              <a:rPr lang="en-US" smtClean="0"/>
              <a:t>8/25/2014</a:t>
            </a:fld>
            <a:endParaRPr lang="en-US" dirty="0"/>
          </a:p>
        </p:txBody>
      </p:sp>
      <p:sp>
        <p:nvSpPr>
          <p:cNvPr id="5" name="Footer Placeholder 4"/>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1F58AD-CB8C-457D-9D7A-48F216B24C1C}" type="datetime1">
              <a:rPr lang="en-US" smtClean="0"/>
              <a:t>8/25/2014</a:t>
            </a:fld>
            <a:endParaRPr lang="en-US" dirty="0"/>
          </a:p>
        </p:txBody>
      </p:sp>
      <p:sp>
        <p:nvSpPr>
          <p:cNvPr id="5" name="Footer Placeholder 4"/>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8C8686-1ECE-4E72-8B8A-C18230AC61E3}" type="datetime1">
              <a:rPr lang="en-US" smtClean="0"/>
              <a:t>8/25/2014</a:t>
            </a:fld>
            <a:endParaRPr lang="en-US" dirty="0"/>
          </a:p>
        </p:txBody>
      </p:sp>
      <p:sp>
        <p:nvSpPr>
          <p:cNvPr id="5" name="Footer Placeholder 4"/>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A69CC-DAA0-4E14-A59C-6721FC9CCD2E}" type="datetime1">
              <a:rPr lang="en-US" smtClean="0"/>
              <a:t>8/25/2014</a:t>
            </a:fld>
            <a:endParaRPr lang="en-US" dirty="0"/>
          </a:p>
        </p:txBody>
      </p:sp>
      <p:sp>
        <p:nvSpPr>
          <p:cNvPr id="5" name="Footer Placeholder 4"/>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4ED11E-B551-4568-B5A6-2523082D9F7F}" type="datetime1">
              <a:rPr lang="en-US" smtClean="0"/>
              <a:t>8/25/2014</a:t>
            </a:fld>
            <a:endParaRPr lang="en-US" dirty="0"/>
          </a:p>
        </p:txBody>
      </p:sp>
      <p:sp>
        <p:nvSpPr>
          <p:cNvPr id="6" name="Footer Placeholder 5"/>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28682F-992C-4021-B2A0-8BB7D7FC22BB}" type="datetime1">
              <a:rPr lang="en-US" smtClean="0"/>
              <a:t>8/25/2014</a:t>
            </a:fld>
            <a:endParaRPr lang="en-US" dirty="0"/>
          </a:p>
        </p:txBody>
      </p:sp>
      <p:sp>
        <p:nvSpPr>
          <p:cNvPr id="8" name="Footer Placeholder 7"/>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3C6CEF-C053-4417-A9D5-9189B957492D}" type="datetime1">
              <a:rPr lang="en-US" smtClean="0"/>
              <a:t>8/25/2014</a:t>
            </a:fld>
            <a:endParaRPr lang="en-US" dirty="0"/>
          </a:p>
        </p:txBody>
      </p:sp>
      <p:sp>
        <p:nvSpPr>
          <p:cNvPr id="4" name="Footer Placeholder 3"/>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A46EDCF-505A-4991-BC62-F52BB344DCF1}" type="datetime1">
              <a:rPr lang="en-US" smtClean="0"/>
              <a:t>8/25/2014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14th Workshop on "Software Engineering Education and Reverse Engineering"   Sinaia 24-30 August 2014</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212306-4BD8-44D8-9CA1-2A242D8D7142}" type="datetime1">
              <a:rPr lang="en-US" smtClean="0"/>
              <a:t>8/25/2014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14th Workshop on "Software Engineering Education and Reverse Engineering"   Sinaia 24-30 August 2014</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B166C-D9AF-4970-9783-E40804838A1C}" type="datetime1">
              <a:rPr lang="en-US" smtClean="0"/>
              <a:t>8/25/2014</a:t>
            </a:fld>
            <a:endParaRPr lang="en-US" dirty="0"/>
          </a:p>
        </p:txBody>
      </p:sp>
      <p:sp>
        <p:nvSpPr>
          <p:cNvPr id="6" name="Footer Placeholder 5"/>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22BD21-4276-4875-8E99-654E2B0A6123}" type="datetime1">
              <a:rPr lang="en-US" smtClean="0"/>
              <a:t>8/25/2014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14th Workshop on "Software Engineering Education and Reverse Engineering"   Sinaia 24-30 August 2014</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Education Ontology for Software Engineering</a:t>
            </a:r>
          </a:p>
        </p:txBody>
      </p:sp>
      <p:sp>
        <p:nvSpPr>
          <p:cNvPr id="3" name="Subtitle 2"/>
          <p:cNvSpPr>
            <a:spLocks noGrp="1"/>
          </p:cNvSpPr>
          <p:nvPr>
            <p:ph type="subTitle" idx="1"/>
          </p:nvPr>
        </p:nvSpPr>
        <p:spPr/>
        <p:txBody>
          <a:bodyPr>
            <a:normAutofit fontScale="62500" lnSpcReduction="20000"/>
          </a:bodyPr>
          <a:lstStyle/>
          <a:p>
            <a:r>
              <a:rPr lang="en-US" sz="4700" b="1" dirty="0" smtClean="0"/>
              <a:t>UML Test Environment</a:t>
            </a:r>
          </a:p>
          <a:p>
            <a:pPr algn="r"/>
            <a:r>
              <a:rPr lang="en-US" b="1" dirty="0" smtClean="0"/>
              <a:t>Asya Stoyanova-</a:t>
            </a:r>
            <a:r>
              <a:rPr lang="en-US" b="1" dirty="0" err="1" smtClean="0"/>
              <a:t>doycheva</a:t>
            </a:r>
            <a:endParaRPr lang="en-US" b="1" dirty="0" smtClean="0"/>
          </a:p>
          <a:p>
            <a:pPr algn="r"/>
            <a:r>
              <a:rPr lang="en-US" b="1" dirty="0" smtClean="0"/>
              <a:t>Emil </a:t>
            </a:r>
            <a:r>
              <a:rPr lang="en-US" b="1" dirty="0" err="1" smtClean="0"/>
              <a:t>Doychev</a:t>
            </a:r>
            <a:endParaRPr lang="en-US" b="1" dirty="0"/>
          </a:p>
        </p:txBody>
      </p:sp>
      <p:sp>
        <p:nvSpPr>
          <p:cNvPr id="4" name="Footer Placeholder 3"/>
          <p:cNvSpPr>
            <a:spLocks noGrp="1"/>
          </p:cNvSpPr>
          <p:nvPr>
            <p:ph type="ftr" sz="quarter" idx="11"/>
          </p:nvPr>
        </p:nvSpPr>
        <p:spPr>
          <a:xfrm>
            <a:off x="3623433" y="6388068"/>
            <a:ext cx="4822804" cy="365125"/>
          </a:xfrm>
        </p:spPr>
        <p:txBody>
          <a:bodyPr/>
          <a:lstStyle/>
          <a:p>
            <a:r>
              <a:rPr lang="en-US" dirty="0" smtClean="0"/>
              <a:t>14th Workshop on "Software Engineering Education and Reverse Engineering"   </a:t>
            </a:r>
            <a:r>
              <a:rPr lang="en-US" dirty="0" err="1" smtClean="0"/>
              <a:t>Sinaia</a:t>
            </a:r>
            <a:r>
              <a:rPr lang="en-US" dirty="0" smtClean="0"/>
              <a:t> 24-30 August 2014</a:t>
            </a:r>
            <a:endParaRPr lang="en-US" dirty="0"/>
          </a:p>
        </p:txBody>
      </p:sp>
    </p:spTree>
    <p:extLst>
      <p:ext uri="{BB962C8B-B14F-4D97-AF65-F5344CB8AC3E}">
        <p14:creationId xmlns:p14="http://schemas.microsoft.com/office/powerpoint/2010/main" val="216226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Technologies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 JAVA</a:t>
            </a:r>
          </a:p>
          <a:p>
            <a:pPr>
              <a:buFont typeface="Arial" panose="020B0604020202020204" pitchFamily="34" charset="0"/>
              <a:buChar char="•"/>
            </a:pPr>
            <a:r>
              <a:rPr lang="en-US" dirty="0" smtClean="0"/>
              <a:t> JADE </a:t>
            </a:r>
          </a:p>
          <a:p>
            <a:pPr>
              <a:buFont typeface="Arial" panose="020B0604020202020204" pitchFamily="34" charset="0"/>
              <a:buChar char="•"/>
            </a:pPr>
            <a:r>
              <a:rPr lang="en-US" dirty="0" smtClean="0"/>
              <a:t> </a:t>
            </a:r>
            <a:r>
              <a:rPr lang="en-US" dirty="0"/>
              <a:t>Eclipse</a:t>
            </a:r>
          </a:p>
          <a:p>
            <a:pPr>
              <a:buFont typeface="Arial" panose="020B0604020202020204" pitchFamily="34" charset="0"/>
              <a:buChar char="•"/>
            </a:pPr>
            <a:r>
              <a:rPr lang="en-US" dirty="0" smtClean="0"/>
              <a:t> </a:t>
            </a:r>
            <a:r>
              <a:rPr lang="en-US" dirty="0"/>
              <a:t>Protégé </a:t>
            </a:r>
            <a:r>
              <a:rPr lang="en-US" dirty="0" smtClean="0"/>
              <a:t>OWL </a:t>
            </a:r>
          </a:p>
          <a:p>
            <a:pPr>
              <a:buFont typeface="Arial" panose="020B0604020202020204" pitchFamily="34" charset="0"/>
              <a:buChar char="•"/>
            </a:pPr>
            <a:r>
              <a:rPr lang="en-US" dirty="0"/>
              <a:t> </a:t>
            </a:r>
            <a:r>
              <a:rPr lang="en-US" dirty="0" smtClean="0"/>
              <a:t>OWL API</a:t>
            </a:r>
            <a:endParaRPr lang="en-US" dirty="0"/>
          </a:p>
        </p:txBody>
      </p:sp>
      <p:sp>
        <p:nvSpPr>
          <p:cNvPr id="4" name="Footer Placeholder 3"/>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364067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of the Test Environment</a:t>
            </a:r>
            <a:endParaRPr lang="en-US" dirty="0"/>
          </a:p>
        </p:txBody>
      </p:sp>
      <p:pic>
        <p:nvPicPr>
          <p:cNvPr id="4" name="Картина 8"/>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439243" y="2012518"/>
            <a:ext cx="3931986" cy="4022725"/>
          </a:xfrm>
          <a:prstGeom prst="rect">
            <a:avLst/>
          </a:prstGeom>
        </p:spPr>
      </p:pic>
      <p:pic>
        <p:nvPicPr>
          <p:cNvPr id="5" name="Картина 7"/>
          <p:cNvPicPr/>
          <p:nvPr/>
        </p:nvPicPr>
        <p:blipFill>
          <a:blip r:embed="rId4" cstate="print">
            <a:extLst>
              <a:ext uri="{28A0092B-C50C-407E-A947-70E740481C1C}">
                <a14:useLocalDpi xmlns:a14="http://schemas.microsoft.com/office/drawing/2010/main" val="0"/>
              </a:ext>
            </a:extLst>
          </a:blip>
          <a:stretch>
            <a:fillRect/>
          </a:stretch>
        </p:blipFill>
        <p:spPr>
          <a:xfrm>
            <a:off x="1831397" y="2267383"/>
            <a:ext cx="3959803" cy="2782598"/>
          </a:xfrm>
          <a:prstGeom prst="rect">
            <a:avLst/>
          </a:prstGeom>
        </p:spPr>
      </p:pic>
      <p:sp>
        <p:nvSpPr>
          <p:cNvPr id="3" name="Footer Placeholder 2"/>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107873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FUTURE WORK </a:t>
            </a:r>
          </a:p>
          <a:p>
            <a:pPr>
              <a:buFont typeface="Wingdings" panose="05000000000000000000" pitchFamily="2" charset="2"/>
              <a:buChar char="q"/>
            </a:pPr>
            <a:r>
              <a:rPr lang="en-US" dirty="0" smtClean="0"/>
              <a:t>We will improve the ontologies in way to be more suitable about question generator ( to be more understandable).</a:t>
            </a:r>
          </a:p>
          <a:p>
            <a:pPr>
              <a:buFont typeface="Wingdings" panose="05000000000000000000" pitchFamily="2" charset="2"/>
              <a:buChar char="q"/>
            </a:pPr>
            <a:r>
              <a:rPr lang="en-US" dirty="0" smtClean="0"/>
              <a:t> We will improve the implementation of the agents ( for example to collect information about the wrong questions for the each student and include them in their future tests).</a:t>
            </a:r>
          </a:p>
          <a:p>
            <a:pPr>
              <a:buFont typeface="Wingdings" panose="05000000000000000000" pitchFamily="2" charset="2"/>
              <a:buChar char="q"/>
            </a:pPr>
            <a:r>
              <a:rPr lang="en-US" dirty="0" smtClean="0"/>
              <a:t> We will try to include another type of questions.</a:t>
            </a:r>
            <a:endParaRPr lang="en-US" dirty="0"/>
          </a:p>
        </p:txBody>
      </p:sp>
      <p:sp>
        <p:nvSpPr>
          <p:cNvPr id="4" name="Footer Placeholder 3"/>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3626400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157649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DigLib</a:t>
            </a:r>
            <a:r>
              <a:rPr lang="en-US" dirty="0" smtClean="0"/>
              <a:t> in Virtual Education Space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grpSp>
        <p:nvGrpSpPr>
          <p:cNvPr id="123" name="Canvas 1"/>
          <p:cNvGrpSpPr/>
          <p:nvPr/>
        </p:nvGrpSpPr>
        <p:grpSpPr>
          <a:xfrm>
            <a:off x="2271712" y="2142914"/>
            <a:ext cx="5636895" cy="3726180"/>
            <a:chOff x="0" y="0"/>
            <a:chExt cx="5636895" cy="3726180"/>
          </a:xfrm>
        </p:grpSpPr>
        <p:sp>
          <p:nvSpPr>
            <p:cNvPr id="124" name="Rectangle 123"/>
            <p:cNvSpPr/>
            <p:nvPr/>
          </p:nvSpPr>
          <p:spPr>
            <a:xfrm>
              <a:off x="0" y="0"/>
              <a:ext cx="5636895" cy="3726180"/>
            </a:xfrm>
            <a:prstGeom prst="rect">
              <a:avLst/>
            </a:prstGeom>
          </p:spPr>
        </p:sp>
        <p:sp>
          <p:nvSpPr>
            <p:cNvPr id="125" name="Flowchart: Process 124"/>
            <p:cNvSpPr/>
            <p:nvPr/>
          </p:nvSpPr>
          <p:spPr>
            <a:xfrm>
              <a:off x="3603170" y="428590"/>
              <a:ext cx="939620" cy="3245180"/>
            </a:xfrm>
            <a:prstGeom prst="flowChartProcess">
              <a:avLst/>
            </a:prstGeom>
            <a:ln>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Rectangle 125"/>
            <p:cNvSpPr/>
            <p:nvPr/>
          </p:nvSpPr>
          <p:spPr>
            <a:xfrm>
              <a:off x="380999" y="451757"/>
              <a:ext cx="1665515" cy="576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900">
                  <a:effectLst/>
                  <a:ea typeface="Calibri" panose="020F0502020204030204" pitchFamily="34" charset="0"/>
                  <a:cs typeface="Times New Roman" panose="02020603050405020304" pitchFamily="18" charset="0"/>
                </a:rPr>
                <a:t>Ontologies</a:t>
              </a:r>
              <a:endParaRPr lang="en-US" sz="1100">
                <a:effectLst/>
                <a:ea typeface="Calibri" panose="020F0502020204030204" pitchFamily="34" charset="0"/>
                <a:cs typeface="Times New Roman" panose="02020603050405020304" pitchFamily="18" charset="0"/>
              </a:endParaRPr>
            </a:p>
          </p:txBody>
        </p:sp>
        <p:sp>
          <p:nvSpPr>
            <p:cNvPr id="127" name="Rectangle 126"/>
            <p:cNvSpPr/>
            <p:nvPr/>
          </p:nvSpPr>
          <p:spPr>
            <a:xfrm>
              <a:off x="397715" y="1105285"/>
              <a:ext cx="1664970" cy="57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900">
                  <a:effectLst/>
                  <a:latin typeface="Times New Roman" panose="02020603050405020304" pitchFamily="18" charset="0"/>
                  <a:ea typeface="Calibri" panose="020F0502020204030204" pitchFamily="34" charset="0"/>
                </a:rPr>
                <a:t>SCOs elements</a:t>
              </a:r>
              <a:endParaRPr lang="en-US" sz="1200">
                <a:effectLst/>
                <a:latin typeface="Times New Roman" panose="02020603050405020304" pitchFamily="18" charset="0"/>
                <a:ea typeface="Times New Roman" panose="02020603050405020304" pitchFamily="18" charset="0"/>
              </a:endParaRPr>
            </a:p>
          </p:txBody>
        </p:sp>
        <p:sp>
          <p:nvSpPr>
            <p:cNvPr id="128" name="Rectangle 127"/>
            <p:cNvSpPr/>
            <p:nvPr/>
          </p:nvSpPr>
          <p:spPr>
            <a:xfrm>
              <a:off x="397714" y="1758428"/>
              <a:ext cx="1664970" cy="57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bg-BG" sz="900">
                  <a:effectLst/>
                  <a:latin typeface="Times New Roman" panose="02020603050405020304" pitchFamily="18" charset="0"/>
                  <a:ea typeface="Calibri" panose="020F0502020204030204" pitchFamily="34" charset="0"/>
                </a:rPr>
                <a:t>   </a:t>
              </a:r>
              <a:r>
                <a:rPr lang="en-US" sz="900">
                  <a:effectLst/>
                  <a:latin typeface="Times New Roman" panose="02020603050405020304" pitchFamily="18" charset="0"/>
                  <a:ea typeface="Calibri" panose="020F0502020204030204" pitchFamily="34" charset="0"/>
                </a:rPr>
                <a:t>e-packages in SCORM </a:t>
              </a:r>
              <a:endParaRPr lang="en-US" sz="1200">
                <a:effectLst/>
                <a:latin typeface="Times New Roman" panose="02020603050405020304" pitchFamily="18" charset="0"/>
                <a:ea typeface="Times New Roman" panose="02020603050405020304" pitchFamily="18" charset="0"/>
              </a:endParaRPr>
            </a:p>
          </p:txBody>
        </p:sp>
        <p:sp>
          <p:nvSpPr>
            <p:cNvPr id="129" name="Rectangle 128"/>
            <p:cNvSpPr/>
            <p:nvPr/>
          </p:nvSpPr>
          <p:spPr>
            <a:xfrm>
              <a:off x="397715" y="2417014"/>
              <a:ext cx="1664970" cy="57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900">
                  <a:effectLst/>
                  <a:latin typeface="Times New Roman" panose="02020603050405020304" pitchFamily="18" charset="0"/>
                  <a:ea typeface="Calibri" panose="020F0502020204030204" pitchFamily="34" charset="0"/>
                </a:rPr>
                <a:t>Test Questions Date Bases</a:t>
              </a:r>
              <a:endParaRPr lang="en-US"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1100">
                  <a:effectLst/>
                  <a:ea typeface="Calibri" panose="020F0502020204030204" pitchFamily="34" charset="0"/>
                  <a:cs typeface="Times New Roman" panose="02020603050405020304" pitchFamily="18" charset="0"/>
                </a:rPr>
                <a:t> </a:t>
              </a:r>
            </a:p>
          </p:txBody>
        </p:sp>
        <p:sp>
          <p:nvSpPr>
            <p:cNvPr id="130" name="Rectangle 129"/>
            <p:cNvSpPr/>
            <p:nvPr/>
          </p:nvSpPr>
          <p:spPr>
            <a:xfrm>
              <a:off x="414042" y="3086485"/>
              <a:ext cx="1664970" cy="57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900">
                  <a:effectLst/>
                  <a:latin typeface="Times New Roman" panose="02020603050405020304" pitchFamily="18" charset="0"/>
                  <a:ea typeface="Calibri" panose="020F0502020204030204" pitchFamily="34" charset="0"/>
                </a:rPr>
                <a:t>Statistic Data Bases </a:t>
              </a:r>
              <a:endParaRPr lang="en-US" sz="1200">
                <a:effectLst/>
                <a:latin typeface="Times New Roman" panose="02020603050405020304" pitchFamily="18" charset="0"/>
                <a:ea typeface="Times New Roman" panose="02020603050405020304" pitchFamily="18" charset="0"/>
              </a:endParaRPr>
            </a:p>
          </p:txBody>
        </p:sp>
        <p:pic>
          <p:nvPicPr>
            <p:cNvPr id="131" name="Picture 1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986" y="3357489"/>
              <a:ext cx="419100" cy="305959"/>
            </a:xfrm>
            <a:prstGeom prst="rect">
              <a:avLst/>
            </a:prstGeom>
          </p:spPr>
        </p:pic>
        <p:pic>
          <p:nvPicPr>
            <p:cNvPr id="132" name="Picture 131"/>
            <p:cNvPicPr/>
            <p:nvPr/>
          </p:nvPicPr>
          <p:blipFill>
            <a:blip r:embed="rId3" cstate="print">
              <a:extLst>
                <a:ext uri="{28A0092B-C50C-407E-A947-70E740481C1C}">
                  <a14:useLocalDpi xmlns:a14="http://schemas.microsoft.com/office/drawing/2010/main" val="0"/>
                </a:ext>
              </a:extLst>
            </a:blip>
            <a:stretch>
              <a:fillRect/>
            </a:stretch>
          </p:blipFill>
          <p:spPr>
            <a:xfrm>
              <a:off x="446700" y="2623842"/>
              <a:ext cx="478790" cy="349250"/>
            </a:xfrm>
            <a:prstGeom prst="rect">
              <a:avLst/>
            </a:prstGeom>
          </p:spPr>
        </p:pic>
        <p:pic>
          <p:nvPicPr>
            <p:cNvPr id="133" name="Picture 1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700" y="748350"/>
              <a:ext cx="566060" cy="233946"/>
            </a:xfrm>
            <a:prstGeom prst="rect">
              <a:avLst/>
            </a:prstGeom>
          </p:spPr>
        </p:pic>
        <p:pic>
          <p:nvPicPr>
            <p:cNvPr id="134" name="Pictur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11" y="1919454"/>
              <a:ext cx="367175" cy="390005"/>
            </a:xfrm>
            <a:prstGeom prst="rect">
              <a:avLst/>
            </a:prstGeom>
          </p:spPr>
        </p:pic>
        <p:pic>
          <p:nvPicPr>
            <p:cNvPr id="135" name="Picture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1" y="1305547"/>
              <a:ext cx="508589" cy="327309"/>
            </a:xfrm>
            <a:prstGeom prst="rect">
              <a:avLst/>
            </a:prstGeom>
          </p:spPr>
        </p:pic>
        <p:sp>
          <p:nvSpPr>
            <p:cNvPr id="136" name="Flowchart: Process 135"/>
            <p:cNvSpPr/>
            <p:nvPr/>
          </p:nvSpPr>
          <p:spPr>
            <a:xfrm>
              <a:off x="2117272" y="440872"/>
              <a:ext cx="1409700" cy="324378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37" name="Group 136"/>
            <p:cNvGrpSpPr/>
            <p:nvPr/>
          </p:nvGrpSpPr>
          <p:grpSpPr>
            <a:xfrm>
              <a:off x="2340429" y="664000"/>
              <a:ext cx="939800" cy="369722"/>
              <a:chOff x="2340429" y="664000"/>
              <a:chExt cx="939800" cy="369722"/>
            </a:xfrm>
          </p:grpSpPr>
          <p:sp>
            <p:nvSpPr>
              <p:cNvPr id="180" name="Smiley Face 179"/>
              <p:cNvSpPr/>
              <p:nvPr/>
            </p:nvSpPr>
            <p:spPr>
              <a:xfrm>
                <a:off x="2563586" y="664000"/>
                <a:ext cx="195943" cy="19593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1" name="Text Box 21"/>
              <p:cNvSpPr txBox="1"/>
              <p:nvPr/>
            </p:nvSpPr>
            <p:spPr>
              <a:xfrm>
                <a:off x="2340429" y="869257"/>
                <a:ext cx="939800" cy="1644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800"/>
                  </a:spcAft>
                </a:pPr>
                <a:r>
                  <a:rPr lang="en-US" sz="1000">
                    <a:effectLst/>
                    <a:ea typeface="Calibri" panose="020F0502020204030204" pitchFamily="34" charset="0"/>
                    <a:cs typeface="Times New Roman" panose="02020603050405020304" pitchFamily="18" charset="0"/>
                  </a:rPr>
                  <a:t>QuestionerAgents</a:t>
                </a:r>
                <a:endParaRPr lang="en-US" sz="1100">
                  <a:effectLst/>
                  <a:ea typeface="Calibri" panose="020F0502020204030204" pitchFamily="34" charset="0"/>
                  <a:cs typeface="Times New Roman" panose="02020603050405020304" pitchFamily="18" charset="0"/>
                </a:endParaRPr>
              </a:p>
            </p:txBody>
          </p:sp>
        </p:grpSp>
        <p:grpSp>
          <p:nvGrpSpPr>
            <p:cNvPr id="138" name="Group 137"/>
            <p:cNvGrpSpPr/>
            <p:nvPr/>
          </p:nvGrpSpPr>
          <p:grpSpPr>
            <a:xfrm>
              <a:off x="2808515" y="1133734"/>
              <a:ext cx="500380" cy="384893"/>
              <a:chOff x="10886" y="-16357"/>
              <a:chExt cx="501309" cy="385568"/>
            </a:xfrm>
          </p:grpSpPr>
          <p:sp>
            <p:nvSpPr>
              <p:cNvPr id="178" name="Smiley Face 177"/>
              <p:cNvSpPr/>
              <p:nvPr/>
            </p:nvSpPr>
            <p:spPr>
              <a:xfrm>
                <a:off x="199377" y="-16357"/>
                <a:ext cx="195943" cy="19593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Text Box 3"/>
              <p:cNvSpPr txBox="1"/>
              <p:nvPr/>
            </p:nvSpPr>
            <p:spPr>
              <a:xfrm>
                <a:off x="10886" y="205094"/>
                <a:ext cx="501309" cy="1641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6000"/>
                  </a:lnSpc>
                  <a:spcAft>
                    <a:spcPts val="800"/>
                  </a:spcAft>
                </a:pPr>
                <a:r>
                  <a:rPr lang="en-US" sz="1000">
                    <a:effectLst/>
                    <a:latin typeface="Times New Roman" panose="02020603050405020304" pitchFamily="18" charset="0"/>
                    <a:ea typeface="Calibri" panose="020F0502020204030204" pitchFamily="34" charset="0"/>
                  </a:rPr>
                  <a:t>ContentA</a:t>
                </a:r>
                <a:endParaRPr lang="en-US" sz="1200">
                  <a:effectLst/>
                  <a:latin typeface="Times New Roman" panose="02020603050405020304" pitchFamily="18" charset="0"/>
                  <a:ea typeface="Times New Roman" panose="02020603050405020304" pitchFamily="18" charset="0"/>
                </a:endParaRPr>
              </a:p>
            </p:txBody>
          </p:sp>
        </p:grpSp>
        <p:grpSp>
          <p:nvGrpSpPr>
            <p:cNvPr id="139" name="Group 138"/>
            <p:cNvGrpSpPr/>
            <p:nvPr/>
          </p:nvGrpSpPr>
          <p:grpSpPr>
            <a:xfrm>
              <a:off x="2471423" y="1840071"/>
              <a:ext cx="401319" cy="384076"/>
              <a:chOff x="10886" y="-16358"/>
              <a:chExt cx="402066" cy="384750"/>
            </a:xfrm>
          </p:grpSpPr>
          <p:sp>
            <p:nvSpPr>
              <p:cNvPr id="176" name="Smiley Face 175"/>
              <p:cNvSpPr/>
              <p:nvPr/>
            </p:nvSpPr>
            <p:spPr>
              <a:xfrm>
                <a:off x="103584" y="-16358"/>
                <a:ext cx="195943" cy="19593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Text Box 3"/>
              <p:cNvSpPr txBox="1"/>
              <p:nvPr/>
            </p:nvSpPr>
            <p:spPr>
              <a:xfrm>
                <a:off x="10886" y="204275"/>
                <a:ext cx="402066" cy="1641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6000"/>
                  </a:lnSpc>
                  <a:spcAft>
                    <a:spcPts val="800"/>
                  </a:spcAft>
                </a:pPr>
                <a:r>
                  <a:rPr lang="en-US" sz="1000">
                    <a:effectLst/>
                    <a:latin typeface="Times New Roman" panose="02020603050405020304" pitchFamily="18" charset="0"/>
                    <a:ea typeface="Calibri" panose="020F0502020204030204" pitchFamily="34" charset="0"/>
                  </a:rPr>
                  <a:t>ePackA</a:t>
                </a:r>
                <a:endParaRPr lang="en-US" sz="1200">
                  <a:effectLst/>
                  <a:latin typeface="Times New Roman" panose="02020603050405020304" pitchFamily="18" charset="0"/>
                  <a:ea typeface="Times New Roman" panose="02020603050405020304" pitchFamily="18" charset="0"/>
                </a:endParaRPr>
              </a:p>
            </p:txBody>
          </p:sp>
        </p:grpSp>
        <p:grpSp>
          <p:nvGrpSpPr>
            <p:cNvPr id="140" name="Group 139"/>
            <p:cNvGrpSpPr/>
            <p:nvPr/>
          </p:nvGrpSpPr>
          <p:grpSpPr>
            <a:xfrm>
              <a:off x="2389781" y="3113700"/>
              <a:ext cx="507364" cy="367864"/>
              <a:chOff x="10886" y="0"/>
              <a:chExt cx="508308" cy="368509"/>
            </a:xfrm>
          </p:grpSpPr>
          <p:sp>
            <p:nvSpPr>
              <p:cNvPr id="174" name="Smiley Face 173"/>
              <p:cNvSpPr/>
              <p:nvPr/>
            </p:nvSpPr>
            <p:spPr>
              <a:xfrm>
                <a:off x="159660" y="0"/>
                <a:ext cx="195943" cy="19593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Text Box 3"/>
              <p:cNvSpPr txBox="1"/>
              <p:nvPr/>
            </p:nvSpPr>
            <p:spPr>
              <a:xfrm>
                <a:off x="10886" y="204392"/>
                <a:ext cx="508308" cy="1641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6000"/>
                  </a:lnSpc>
                  <a:spcAft>
                    <a:spcPts val="800"/>
                  </a:spcAft>
                </a:pPr>
                <a:r>
                  <a:rPr lang="en-US" sz="1000">
                    <a:effectLst/>
                    <a:latin typeface="Times New Roman" panose="02020603050405020304" pitchFamily="18" charset="0"/>
                    <a:ea typeface="Calibri" panose="020F0502020204030204" pitchFamily="34" charset="0"/>
                  </a:rPr>
                  <a:t>StatisticA</a:t>
                </a:r>
                <a:endParaRPr lang="en-US" sz="1200">
                  <a:effectLst/>
                  <a:latin typeface="Times New Roman" panose="02020603050405020304" pitchFamily="18" charset="0"/>
                  <a:ea typeface="Times New Roman" panose="02020603050405020304" pitchFamily="18" charset="0"/>
                </a:endParaRPr>
              </a:p>
            </p:txBody>
          </p:sp>
        </p:grpSp>
        <p:grpSp>
          <p:nvGrpSpPr>
            <p:cNvPr id="141" name="Group 140"/>
            <p:cNvGrpSpPr/>
            <p:nvPr/>
          </p:nvGrpSpPr>
          <p:grpSpPr>
            <a:xfrm>
              <a:off x="2520408" y="2479388"/>
              <a:ext cx="316864" cy="359423"/>
              <a:chOff x="10886" y="9293"/>
              <a:chExt cx="317454" cy="360051"/>
            </a:xfrm>
          </p:grpSpPr>
          <p:sp>
            <p:nvSpPr>
              <p:cNvPr id="172" name="Smiley Face 171"/>
              <p:cNvSpPr/>
              <p:nvPr/>
            </p:nvSpPr>
            <p:spPr>
              <a:xfrm>
                <a:off x="87248" y="9293"/>
                <a:ext cx="195943" cy="19593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Text Box 3"/>
              <p:cNvSpPr txBox="1"/>
              <p:nvPr/>
            </p:nvSpPr>
            <p:spPr>
              <a:xfrm>
                <a:off x="10886" y="205227"/>
                <a:ext cx="317454" cy="1641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6000"/>
                  </a:lnSpc>
                  <a:spcAft>
                    <a:spcPts val="800"/>
                  </a:spcAft>
                </a:pPr>
                <a:r>
                  <a:rPr lang="en-US" sz="1000">
                    <a:effectLst/>
                    <a:latin typeface="Times New Roman" panose="02020603050405020304" pitchFamily="18" charset="0"/>
                    <a:ea typeface="Calibri" panose="020F0502020204030204" pitchFamily="34" charset="0"/>
                  </a:rPr>
                  <a:t>TestA</a:t>
                </a:r>
                <a:endParaRPr lang="en-US" sz="1200">
                  <a:effectLst/>
                  <a:latin typeface="Times New Roman" panose="02020603050405020304" pitchFamily="18" charset="0"/>
                  <a:ea typeface="Times New Roman" panose="02020603050405020304" pitchFamily="18" charset="0"/>
                </a:endParaRPr>
              </a:p>
            </p:txBody>
          </p:sp>
        </p:grpSp>
        <p:grpSp>
          <p:nvGrpSpPr>
            <p:cNvPr id="142" name="Group 141"/>
            <p:cNvGrpSpPr/>
            <p:nvPr/>
          </p:nvGrpSpPr>
          <p:grpSpPr>
            <a:xfrm>
              <a:off x="3603173" y="1772389"/>
              <a:ext cx="810894" cy="493359"/>
              <a:chOff x="-106768" y="22078"/>
              <a:chExt cx="498807" cy="341633"/>
            </a:xfrm>
          </p:grpSpPr>
          <p:sp>
            <p:nvSpPr>
              <p:cNvPr id="170" name="Smiley Face 169"/>
              <p:cNvSpPr/>
              <p:nvPr/>
            </p:nvSpPr>
            <p:spPr>
              <a:xfrm>
                <a:off x="40156" y="22078"/>
                <a:ext cx="195943" cy="19593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Text Box 3"/>
              <p:cNvSpPr txBox="1"/>
              <p:nvPr/>
            </p:nvSpPr>
            <p:spPr>
              <a:xfrm>
                <a:off x="-106768" y="199258"/>
                <a:ext cx="498807" cy="1644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gn="ctr">
                  <a:lnSpc>
                    <a:spcPct val="105000"/>
                  </a:lnSpc>
                  <a:spcAft>
                    <a:spcPts val="800"/>
                  </a:spcAft>
                </a:pPr>
                <a:r>
                  <a:rPr lang="en-US" sz="1000">
                    <a:effectLst/>
                    <a:latin typeface="Times New Roman" panose="02020603050405020304" pitchFamily="18" charset="0"/>
                    <a:ea typeface="Calibri" panose="020F0502020204030204" pitchFamily="34" charset="0"/>
                  </a:rPr>
                  <a:t>digLibAssistent</a:t>
                </a:r>
                <a:endParaRPr lang="en-US" sz="1200">
                  <a:effectLst/>
                  <a:latin typeface="Times New Roman" panose="02020603050405020304" pitchFamily="18" charset="0"/>
                  <a:ea typeface="Times New Roman" panose="02020603050405020304" pitchFamily="18" charset="0"/>
                </a:endParaRPr>
              </a:p>
            </p:txBody>
          </p:sp>
        </p:grpSp>
        <p:grpSp>
          <p:nvGrpSpPr>
            <p:cNvPr id="143" name="Group 142"/>
            <p:cNvGrpSpPr/>
            <p:nvPr/>
          </p:nvGrpSpPr>
          <p:grpSpPr>
            <a:xfrm>
              <a:off x="2357118" y="1437301"/>
              <a:ext cx="345440" cy="367906"/>
              <a:chOff x="10886" y="0"/>
              <a:chExt cx="346203" cy="368821"/>
            </a:xfrm>
          </p:grpSpPr>
          <p:sp>
            <p:nvSpPr>
              <p:cNvPr id="168" name="Smiley Face 167"/>
              <p:cNvSpPr/>
              <p:nvPr/>
            </p:nvSpPr>
            <p:spPr>
              <a:xfrm>
                <a:off x="81823" y="0"/>
                <a:ext cx="195943" cy="195934"/>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Text Box 3"/>
              <p:cNvSpPr txBox="1"/>
              <p:nvPr/>
            </p:nvSpPr>
            <p:spPr>
              <a:xfrm>
                <a:off x="10886" y="205221"/>
                <a:ext cx="346203" cy="163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5000"/>
                  </a:lnSpc>
                  <a:spcAft>
                    <a:spcPts val="800"/>
                  </a:spcAft>
                </a:pPr>
                <a:r>
                  <a:rPr lang="en-US" sz="1000">
                    <a:effectLst/>
                    <a:latin typeface="Times New Roman" panose="02020603050405020304" pitchFamily="18" charset="0"/>
                    <a:ea typeface="Calibri" panose="020F0502020204030204" pitchFamily="34" charset="0"/>
                  </a:rPr>
                  <a:t>SCOA</a:t>
                </a:r>
                <a:endParaRPr lang="en-US" sz="1200">
                  <a:effectLst/>
                  <a:latin typeface="Times New Roman" panose="02020603050405020304" pitchFamily="18" charset="0"/>
                  <a:ea typeface="Times New Roman" panose="02020603050405020304" pitchFamily="18" charset="0"/>
                </a:endParaRPr>
              </a:p>
            </p:txBody>
          </p:sp>
        </p:grpSp>
        <p:cxnSp>
          <p:nvCxnSpPr>
            <p:cNvPr id="144" name="Straight Arrow Connector 143"/>
            <p:cNvCxnSpPr/>
            <p:nvPr/>
          </p:nvCxnSpPr>
          <p:spPr>
            <a:xfrm>
              <a:off x="2702555" y="784774"/>
              <a:ext cx="929823" cy="470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78" idx="5"/>
            </p:cNvCxnSpPr>
            <p:nvPr/>
          </p:nvCxnSpPr>
          <p:spPr>
            <a:xfrm>
              <a:off x="3163593" y="1300681"/>
              <a:ext cx="434136" cy="1743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68" idx="6"/>
            </p:cNvCxnSpPr>
            <p:nvPr/>
          </p:nvCxnSpPr>
          <p:spPr>
            <a:xfrm>
              <a:off x="2623409" y="1535025"/>
              <a:ext cx="963434" cy="184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2702555" y="1959429"/>
              <a:ext cx="867960" cy="380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2808512" y="2171700"/>
              <a:ext cx="751115" cy="3537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2694212" y="2520043"/>
              <a:ext cx="876302" cy="7347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4542790" y="2606922"/>
              <a:ext cx="1094105" cy="571707"/>
              <a:chOff x="10798" y="-117635"/>
              <a:chExt cx="507559" cy="486389"/>
            </a:xfrm>
          </p:grpSpPr>
          <p:sp>
            <p:nvSpPr>
              <p:cNvPr id="166" name="Smiley Face 165"/>
              <p:cNvSpPr/>
              <p:nvPr/>
            </p:nvSpPr>
            <p:spPr>
              <a:xfrm>
                <a:off x="153639" y="-117635"/>
                <a:ext cx="195943" cy="287251"/>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7" name="Text Box 3"/>
              <p:cNvSpPr txBox="1"/>
              <p:nvPr/>
            </p:nvSpPr>
            <p:spPr>
              <a:xfrm>
                <a:off x="10798" y="204522"/>
                <a:ext cx="507559" cy="1642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5000"/>
                  </a:lnSpc>
                  <a:spcAft>
                    <a:spcPts val="800"/>
                  </a:spcAft>
                </a:pPr>
                <a:r>
                  <a:rPr lang="en-US" sz="1200">
                    <a:effectLst/>
                    <a:latin typeface="Times New Roman" panose="02020603050405020304" pitchFamily="18" charset="0"/>
                    <a:ea typeface="Times New Roman" panose="02020603050405020304" pitchFamily="18" charset="0"/>
                  </a:rPr>
                  <a:t>Teacher Assistant</a:t>
                </a:r>
              </a:p>
            </p:txBody>
          </p:sp>
        </p:grpSp>
        <p:grpSp>
          <p:nvGrpSpPr>
            <p:cNvPr id="151" name="Group 150"/>
            <p:cNvGrpSpPr/>
            <p:nvPr/>
          </p:nvGrpSpPr>
          <p:grpSpPr>
            <a:xfrm>
              <a:off x="4686657" y="1045029"/>
              <a:ext cx="892175" cy="581232"/>
              <a:chOff x="10882" y="-213186"/>
              <a:chExt cx="894145" cy="582675"/>
            </a:xfrm>
          </p:grpSpPr>
          <p:sp>
            <p:nvSpPr>
              <p:cNvPr id="164" name="Smiley Face 163"/>
              <p:cNvSpPr/>
              <p:nvPr/>
            </p:nvSpPr>
            <p:spPr>
              <a:xfrm>
                <a:off x="326152" y="-213186"/>
                <a:ext cx="398961" cy="398149"/>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Text Box 3"/>
              <p:cNvSpPr txBox="1"/>
              <p:nvPr/>
            </p:nvSpPr>
            <p:spPr>
              <a:xfrm>
                <a:off x="10882" y="205252"/>
                <a:ext cx="894145" cy="1642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5000"/>
                  </a:lnSpc>
                  <a:spcAft>
                    <a:spcPts val="800"/>
                  </a:spcAft>
                </a:pPr>
                <a:r>
                  <a:rPr lang="en-US" sz="1000">
                    <a:effectLst/>
                    <a:latin typeface="Times New Roman" panose="02020603050405020304" pitchFamily="18" charset="0"/>
                    <a:ea typeface="Calibri" panose="020F0502020204030204" pitchFamily="34" charset="0"/>
                  </a:rPr>
                  <a:t>Student Assistent</a:t>
                </a:r>
                <a:endParaRPr lang="en-US" sz="1200">
                  <a:effectLst/>
                  <a:latin typeface="Times New Roman" panose="02020603050405020304" pitchFamily="18" charset="0"/>
                  <a:ea typeface="Times New Roman" panose="02020603050405020304" pitchFamily="18" charset="0"/>
                </a:endParaRPr>
              </a:p>
            </p:txBody>
          </p:sp>
        </p:grpSp>
        <p:cxnSp>
          <p:nvCxnSpPr>
            <p:cNvPr id="152" name="Straight Arrow Connector 151"/>
            <p:cNvCxnSpPr>
              <a:endCxn id="126" idx="3"/>
            </p:cNvCxnSpPr>
            <p:nvPr/>
          </p:nvCxnSpPr>
          <p:spPr>
            <a:xfrm flipH="1" flipV="1">
              <a:off x="2046513" y="740229"/>
              <a:ext cx="506187" cy="163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flipV="1">
              <a:off x="2051958" y="957943"/>
              <a:ext cx="908955"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78" idx="3"/>
              <a:endCxn id="127" idx="3"/>
            </p:cNvCxnSpPr>
            <p:nvPr/>
          </p:nvCxnSpPr>
          <p:spPr>
            <a:xfrm flipH="1">
              <a:off x="2062684" y="1300681"/>
              <a:ext cx="962613" cy="928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68" idx="2"/>
            </p:cNvCxnSpPr>
            <p:nvPr/>
          </p:nvCxnSpPr>
          <p:spPr>
            <a:xfrm flipH="1" flipV="1">
              <a:off x="2051957" y="1507671"/>
              <a:ext cx="375941" cy="27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76" idx="3"/>
              <a:endCxn id="128" idx="3"/>
            </p:cNvCxnSpPr>
            <p:nvPr/>
          </p:nvCxnSpPr>
          <p:spPr>
            <a:xfrm flipH="1">
              <a:off x="2062683" y="2007018"/>
              <a:ext cx="529907" cy="397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2046513" y="2569029"/>
              <a:ext cx="517072" cy="217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a:off x="2084615" y="3178629"/>
              <a:ext cx="435792" cy="979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V="1">
              <a:off x="4180115" y="1317171"/>
              <a:ext cx="745671" cy="5061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4201884" y="2182586"/>
              <a:ext cx="772888" cy="4626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380999" y="99060"/>
              <a:ext cx="1645921" cy="32953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Repositories</a:t>
              </a:r>
            </a:p>
          </p:txBody>
        </p:sp>
        <p:sp>
          <p:nvSpPr>
            <p:cNvPr id="162" name="Rectangle 161"/>
            <p:cNvSpPr/>
            <p:nvPr/>
          </p:nvSpPr>
          <p:spPr>
            <a:xfrm>
              <a:off x="2079012" y="106680"/>
              <a:ext cx="1447960"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Operatives</a:t>
              </a:r>
            </a:p>
          </p:txBody>
        </p:sp>
        <p:sp>
          <p:nvSpPr>
            <p:cNvPr id="163" name="Rectangle 162"/>
            <p:cNvSpPr/>
            <p:nvPr/>
          </p:nvSpPr>
          <p:spPr>
            <a:xfrm>
              <a:off x="3586843" y="99060"/>
              <a:ext cx="955947" cy="29718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100">
                  <a:effectLst/>
                  <a:latin typeface="Times New Roman" panose="02020603050405020304" pitchFamily="18" charset="0"/>
                  <a:ea typeface="Calibri" panose="020F0502020204030204" pitchFamily="34" charset="0"/>
                </a:rPr>
                <a:t>Management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813058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Test Environment Functionality</a:t>
            </a:r>
            <a:endParaRPr lang="en-US" dirty="0"/>
          </a:p>
        </p:txBody>
      </p:sp>
      <p:pic>
        <p:nvPicPr>
          <p:cNvPr id="4" name="Картина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940514" y="1950435"/>
            <a:ext cx="2191647" cy="4207297"/>
          </a:xfrm>
          <a:prstGeom prst="rect">
            <a:avLst/>
          </a:prstGeom>
        </p:spPr>
      </p:pic>
      <p:sp>
        <p:nvSpPr>
          <p:cNvPr id="5" name="Rectangle 4"/>
          <p:cNvSpPr/>
          <p:nvPr/>
        </p:nvSpPr>
        <p:spPr>
          <a:xfrm>
            <a:off x="4923099" y="2907077"/>
            <a:ext cx="6096000" cy="2131866"/>
          </a:xfrm>
          <a:prstGeom prst="rect">
            <a:avLst/>
          </a:prstGeom>
        </p:spPr>
        <p:txBody>
          <a:bodyPr>
            <a:spAutoFit/>
          </a:bodyPr>
          <a:lstStyle/>
          <a:p>
            <a:pPr marL="285750" indent="-285750" algn="just">
              <a:lnSpc>
                <a:spcPct val="115000"/>
              </a:lnSpc>
              <a:spcAft>
                <a:spcPts val="10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Main function of the environment is to create tests about UML, present them to students in an appropriate way and check the answers, given by the users.</a:t>
            </a:r>
          </a:p>
          <a:p>
            <a:pPr marL="285750" indent="-285750" algn="just">
              <a:lnSpc>
                <a:spcPct val="115000"/>
              </a:lnSpc>
              <a:spcAft>
                <a:spcPts val="10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Such test contains a number of questions, which are designed </a:t>
            </a:r>
            <a:r>
              <a:rPr lang="en-US" u="sng" dirty="0">
                <a:latin typeface="Times New Roman" panose="02020603050405020304" pitchFamily="18" charset="0"/>
                <a:ea typeface="Calibri" panose="020F0502020204030204" pitchFamily="34" charset="0"/>
                <a:cs typeface="Times New Roman" panose="02020603050405020304" pitchFamily="18" charset="0"/>
              </a:rPr>
              <a:t>to be a short answer questions</a:t>
            </a:r>
            <a:r>
              <a:rPr lang="en-US" dirty="0">
                <a:latin typeface="Times New Roman" panose="02020603050405020304" pitchFamily="18" charset="0"/>
                <a:ea typeface="Calibri" panose="020F0502020204030204" pitchFamily="34" charset="0"/>
                <a:cs typeface="Times New Roman" panose="02020603050405020304" pitchFamily="18" charset="0"/>
              </a:rPr>
              <a:t>. All of the questions in one test are different.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89670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–Test Environment (Architecture)</a:t>
            </a:r>
            <a:endParaRPr lang="en-US" dirty="0"/>
          </a:p>
        </p:txBody>
      </p:sp>
      <p:sp>
        <p:nvSpPr>
          <p:cNvPr id="3" name="Content Placeholder 2"/>
          <p:cNvSpPr>
            <a:spLocks noGrp="1"/>
          </p:cNvSpPr>
          <p:nvPr>
            <p:ph idx="1"/>
          </p:nvPr>
        </p:nvSpPr>
        <p:spPr>
          <a:xfrm>
            <a:off x="5208608" y="1845734"/>
            <a:ext cx="5947071" cy="4023360"/>
          </a:xfrm>
        </p:spPr>
        <p:txBody>
          <a:bodyPr/>
          <a:lstStyle/>
          <a:p>
            <a:pPr lvl="0" algn="just"/>
            <a:r>
              <a:rPr lang="en-US" b="1" dirty="0"/>
              <a:t>Front-end component </a:t>
            </a:r>
            <a:r>
              <a:rPr lang="en-US" dirty="0"/>
              <a:t>– Graphical User Interface (GUI), which users use for communicating with the environment to make the UML test;</a:t>
            </a:r>
          </a:p>
          <a:p>
            <a:pPr lvl="0" algn="just"/>
            <a:r>
              <a:rPr lang="en-US" b="1" dirty="0"/>
              <a:t>Back-end component </a:t>
            </a:r>
            <a:r>
              <a:rPr lang="en-US" dirty="0"/>
              <a:t>– </a:t>
            </a:r>
            <a:r>
              <a:rPr lang="en-US" dirty="0" smtClean="0"/>
              <a:t>set of Intelligent </a:t>
            </a:r>
            <a:r>
              <a:rPr lang="en-US" dirty="0"/>
              <a:t>Agents (IA), which generate the tests, check </a:t>
            </a:r>
            <a:r>
              <a:rPr lang="en-US" dirty="0" smtClean="0"/>
              <a:t>the user’s </a:t>
            </a:r>
            <a:r>
              <a:rPr lang="en-US" dirty="0"/>
              <a:t>answers and analyze the results</a:t>
            </a:r>
            <a:r>
              <a:rPr lang="en-US" dirty="0" smtClean="0"/>
              <a:t>.</a:t>
            </a:r>
            <a:r>
              <a:rPr lang="en-US" dirty="0"/>
              <a:t> </a:t>
            </a:r>
            <a:r>
              <a:rPr lang="en-US" dirty="0" smtClean="0"/>
              <a:t>For this task they use </a:t>
            </a:r>
            <a:r>
              <a:rPr lang="en-US" dirty="0"/>
              <a:t>the UML ontology as knowledge base. </a:t>
            </a:r>
            <a:endParaRPr lang="en-US" dirty="0" smtClean="0"/>
          </a:p>
          <a:p>
            <a:pPr lvl="0" algn="just"/>
            <a:r>
              <a:rPr lang="en-US" dirty="0"/>
              <a:t>The </a:t>
            </a:r>
            <a:r>
              <a:rPr lang="en-US" dirty="0" smtClean="0"/>
              <a:t>main two </a:t>
            </a:r>
            <a:r>
              <a:rPr lang="en-US" dirty="0"/>
              <a:t>agents in the environment are named respectively Questioner Agent (QA) and </a:t>
            </a:r>
            <a:r>
              <a:rPr lang="en-US" dirty="0" smtClean="0"/>
              <a:t>Assessment Agent (AA</a:t>
            </a:r>
            <a:r>
              <a:rPr lang="en-US" dirty="0"/>
              <a:t>). Each of them has its own specific </a:t>
            </a:r>
            <a:r>
              <a:rPr lang="en-US" dirty="0" smtClean="0"/>
              <a:t>tasks</a:t>
            </a:r>
            <a:r>
              <a:rPr lang="en-US" dirty="0"/>
              <a:t>.</a:t>
            </a:r>
          </a:p>
          <a:p>
            <a:endParaRPr lang="en-US" dirty="0"/>
          </a:p>
        </p:txBody>
      </p:sp>
      <p:pic>
        <p:nvPicPr>
          <p:cNvPr id="4" name="Картина 3"/>
          <p:cNvPicPr/>
          <p:nvPr/>
        </p:nvPicPr>
        <p:blipFill>
          <a:blip r:embed="rId3">
            <a:extLst>
              <a:ext uri="{28A0092B-C50C-407E-A947-70E740481C1C}">
                <a14:useLocalDpi xmlns:a14="http://schemas.microsoft.com/office/drawing/2010/main" val="0"/>
              </a:ext>
            </a:extLst>
          </a:blip>
          <a:stretch>
            <a:fillRect/>
          </a:stretch>
        </p:blipFill>
        <p:spPr>
          <a:xfrm>
            <a:off x="1097280" y="2378536"/>
            <a:ext cx="4111328" cy="3490558"/>
          </a:xfrm>
          <a:prstGeom prst="rect">
            <a:avLst/>
          </a:prstGeom>
        </p:spPr>
      </p:pic>
      <p:sp>
        <p:nvSpPr>
          <p:cNvPr id="5" name="Rectangle 4"/>
          <p:cNvSpPr/>
          <p:nvPr/>
        </p:nvSpPr>
        <p:spPr>
          <a:xfrm>
            <a:off x="2621315" y="4049387"/>
            <a:ext cx="1110712" cy="4572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Assessment Agent</a:t>
            </a:r>
            <a:endParaRPr lang="en-US" sz="1400" b="1" dirty="0">
              <a:solidFill>
                <a:schemeClr val="tx1"/>
              </a:solidFill>
            </a:endParaRPr>
          </a:p>
        </p:txBody>
      </p:sp>
      <p:sp>
        <p:nvSpPr>
          <p:cNvPr id="6" name="Footer Placeholder 5"/>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932060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knowledge base</a:t>
            </a:r>
            <a:endParaRPr lang="en-US" dirty="0"/>
          </a:p>
        </p:txBody>
      </p:sp>
      <p:sp>
        <p:nvSpPr>
          <p:cNvPr id="3" name="Content Placeholder 2"/>
          <p:cNvSpPr>
            <a:spLocks noGrp="1"/>
          </p:cNvSpPr>
          <p:nvPr>
            <p:ph idx="1"/>
          </p:nvPr>
        </p:nvSpPr>
        <p:spPr>
          <a:xfrm>
            <a:off x="6692257" y="1845734"/>
            <a:ext cx="4463422" cy="4023360"/>
          </a:xfrm>
        </p:spPr>
        <p:txBody>
          <a:bodyPr/>
          <a:lstStyle/>
          <a:p>
            <a:pPr algn="just"/>
            <a:r>
              <a:rPr lang="en-US" dirty="0"/>
              <a:t>The knowledge base </a:t>
            </a:r>
            <a:r>
              <a:rPr lang="en-US" dirty="0" smtClean="0"/>
              <a:t>is an </a:t>
            </a:r>
            <a:r>
              <a:rPr lang="en-US" dirty="0"/>
              <a:t>ontology in the UML domain. Its aim is to provide knowledge for the UML elements – which are they and what relations have between each other.</a:t>
            </a:r>
          </a:p>
          <a:p>
            <a:r>
              <a:rPr lang="en-US" dirty="0"/>
              <a:t>Our ontology contains over 850 axioms, so that gives variety of questions that can be asked by UML TE.</a:t>
            </a:r>
          </a:p>
          <a:p>
            <a:endParaRPr lang="en-US" dirty="0"/>
          </a:p>
        </p:txBody>
      </p:sp>
      <p:pic>
        <p:nvPicPr>
          <p:cNvPr id="4" name="Картина 5"/>
          <p:cNvPicPr/>
          <p:nvPr/>
        </p:nvPicPr>
        <p:blipFill>
          <a:blip r:embed="rId3">
            <a:extLst>
              <a:ext uri="{28A0092B-C50C-407E-A947-70E740481C1C}">
                <a14:useLocalDpi xmlns:a14="http://schemas.microsoft.com/office/drawing/2010/main" val="0"/>
              </a:ext>
            </a:extLst>
          </a:blip>
          <a:stretch>
            <a:fillRect/>
          </a:stretch>
        </p:blipFill>
        <p:spPr>
          <a:xfrm>
            <a:off x="452582" y="1913121"/>
            <a:ext cx="2645539" cy="2585737"/>
          </a:xfrm>
          <a:prstGeom prst="rect">
            <a:avLst/>
          </a:prstGeom>
        </p:spPr>
      </p:pic>
      <p:pic>
        <p:nvPicPr>
          <p:cNvPr id="5" name="Picture 4" descr="Behaviour diagram.png"/>
          <p:cNvPicPr/>
          <p:nvPr/>
        </p:nvPicPr>
        <p:blipFill>
          <a:blip r:embed="rId4" cstate="print"/>
          <a:stretch>
            <a:fillRect/>
          </a:stretch>
        </p:blipFill>
        <p:spPr>
          <a:xfrm>
            <a:off x="525940" y="4316918"/>
            <a:ext cx="5742940" cy="1923415"/>
          </a:xfrm>
          <a:prstGeom prst="rect">
            <a:avLst/>
          </a:prstGeom>
        </p:spPr>
      </p:pic>
      <p:pic>
        <p:nvPicPr>
          <p:cNvPr id="6" name="Picture 5" descr="Deploy Restrictions.png"/>
          <p:cNvPicPr/>
          <p:nvPr/>
        </p:nvPicPr>
        <p:blipFill>
          <a:blip r:embed="rId5" cstate="print"/>
          <a:stretch>
            <a:fillRect/>
          </a:stretch>
        </p:blipFill>
        <p:spPr>
          <a:xfrm>
            <a:off x="3158084" y="1737361"/>
            <a:ext cx="3474210" cy="2420648"/>
          </a:xfrm>
          <a:prstGeom prst="rect">
            <a:avLst/>
          </a:prstGeom>
        </p:spPr>
      </p:pic>
      <p:sp>
        <p:nvSpPr>
          <p:cNvPr id="7" name="Footer Placeholder 6"/>
          <p:cNvSpPr>
            <a:spLocks noGrp="1"/>
          </p:cNvSpPr>
          <p:nvPr>
            <p:ph type="ftr" sz="quarter" idx="11"/>
          </p:nvPr>
        </p:nvSpPr>
        <p:spPr>
          <a:xfrm>
            <a:off x="3655705" y="6399243"/>
            <a:ext cx="4822804" cy="365125"/>
          </a:xfrm>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1258780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UML Test Environment</a:t>
            </a:r>
            <a:endParaRPr lang="en-US" dirty="0"/>
          </a:p>
        </p:txBody>
      </p:sp>
      <p:pic>
        <p:nvPicPr>
          <p:cNvPr id="4" name="Картина 6"/>
          <p:cNvPicPr/>
          <p:nvPr/>
        </p:nvPicPr>
        <p:blipFill>
          <a:blip r:embed="rId3">
            <a:extLst>
              <a:ext uri="{28A0092B-C50C-407E-A947-70E740481C1C}">
                <a14:useLocalDpi xmlns:a14="http://schemas.microsoft.com/office/drawing/2010/main" val="0"/>
              </a:ext>
            </a:extLst>
          </a:blip>
          <a:stretch>
            <a:fillRect/>
          </a:stretch>
        </p:blipFill>
        <p:spPr>
          <a:xfrm>
            <a:off x="1775628" y="2030754"/>
            <a:ext cx="7264201" cy="3907058"/>
          </a:xfrm>
          <a:prstGeom prst="rect">
            <a:avLst/>
          </a:prstGeom>
        </p:spPr>
      </p:pic>
      <p:sp>
        <p:nvSpPr>
          <p:cNvPr id="3" name="Footer Placeholder 2"/>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79152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Questioner Agent </a:t>
            </a:r>
            <a:endParaRPr lang="en-US" dirty="0"/>
          </a:p>
        </p:txBody>
      </p:sp>
      <p:sp>
        <p:nvSpPr>
          <p:cNvPr id="3" name="Content Placeholder 2"/>
          <p:cNvSpPr>
            <a:spLocks noGrp="1"/>
          </p:cNvSpPr>
          <p:nvPr>
            <p:ph idx="1"/>
          </p:nvPr>
        </p:nvSpPr>
        <p:spPr>
          <a:xfrm>
            <a:off x="5590572" y="1737361"/>
            <a:ext cx="5565108" cy="4582416"/>
          </a:xfrm>
        </p:spPr>
        <p:txBody>
          <a:bodyPr>
            <a:normAutofit/>
          </a:bodyPr>
          <a:lstStyle/>
          <a:p>
            <a:pPr algn="just"/>
            <a:r>
              <a:rPr lang="en-US" dirty="0" smtClean="0"/>
              <a:t>The most interesting and important behavior of this agent is </a:t>
            </a:r>
            <a:r>
              <a:rPr lang="en-US" dirty="0" err="1" smtClean="0"/>
              <a:t>QuestionGenerationService</a:t>
            </a:r>
            <a:r>
              <a:rPr lang="en-US" dirty="0" smtClean="0"/>
              <a:t>. It implements the logic for composing the questions, using the knowledge from the ontology</a:t>
            </a:r>
          </a:p>
          <a:p>
            <a:pPr marL="578358" lvl="1" indent="-285750" algn="just"/>
            <a:r>
              <a:rPr lang="en-US" dirty="0"/>
              <a:t>For example if the picked class is </a:t>
            </a:r>
            <a:r>
              <a:rPr lang="en-US" dirty="0" err="1"/>
              <a:t>InteractionDiagram</a:t>
            </a:r>
            <a:r>
              <a:rPr lang="en-US" dirty="0"/>
              <a:t>, the question will be “</a:t>
            </a:r>
            <a:r>
              <a:rPr lang="en-US" dirty="0" err="1"/>
              <a:t>InteractionDiagram</a:t>
            </a:r>
            <a:r>
              <a:rPr lang="en-US" dirty="0"/>
              <a:t> is”. The user has to finish the sentence with the correct UML element. In this case that is </a:t>
            </a:r>
            <a:r>
              <a:rPr lang="en-US" dirty="0" smtClean="0"/>
              <a:t>behavioral </a:t>
            </a:r>
            <a:r>
              <a:rPr lang="en-US" dirty="0"/>
              <a:t>diagram, because the interaction diagram is a kind of </a:t>
            </a:r>
            <a:r>
              <a:rPr lang="en-US" dirty="0" smtClean="0"/>
              <a:t>behavioral </a:t>
            </a:r>
            <a:r>
              <a:rPr lang="en-US" dirty="0"/>
              <a:t>diagram.</a:t>
            </a:r>
          </a:p>
          <a:p>
            <a:pPr lvl="2" algn="just"/>
            <a:r>
              <a:rPr lang="en-US" sz="1800" dirty="0"/>
              <a:t>For example, it is chosen </a:t>
            </a:r>
            <a:r>
              <a:rPr lang="en-US" sz="1800" dirty="0" err="1"/>
              <a:t>UseCase</a:t>
            </a:r>
            <a:r>
              <a:rPr lang="en-US" sz="1800" dirty="0"/>
              <a:t> to be the class and the picked expression says that it can be related by the property </a:t>
            </a:r>
            <a:r>
              <a:rPr lang="en-US" sz="1800" dirty="0" err="1"/>
              <a:t>hasRelationship</a:t>
            </a:r>
            <a:r>
              <a:rPr lang="en-US" sz="1800" dirty="0"/>
              <a:t> with the classes </a:t>
            </a:r>
            <a:r>
              <a:rPr lang="en-US" sz="1800" dirty="0" err="1"/>
              <a:t>BidirectionalAssociation</a:t>
            </a:r>
            <a:r>
              <a:rPr lang="en-US" sz="1800" dirty="0"/>
              <a:t> or Include or Extend. The formed question will be </a:t>
            </a:r>
            <a:r>
              <a:rPr lang="en-US" sz="1800" dirty="0" err="1"/>
              <a:t>UseCase</a:t>
            </a:r>
            <a:r>
              <a:rPr lang="en-US" sz="1800" dirty="0"/>
              <a:t> </a:t>
            </a:r>
            <a:r>
              <a:rPr lang="en-US" sz="1800" dirty="0" err="1"/>
              <a:t>hasRelationship</a:t>
            </a:r>
            <a:r>
              <a:rPr lang="en-US" sz="1800" dirty="0"/>
              <a:t> and the user should finish the sentence. </a:t>
            </a:r>
          </a:p>
        </p:txBody>
      </p:sp>
      <p:pic>
        <p:nvPicPr>
          <p:cNvPr id="4" name="Картина 2"/>
          <p:cNvPicPr/>
          <p:nvPr/>
        </p:nvPicPr>
        <p:blipFill>
          <a:blip r:embed="rId3">
            <a:extLst>
              <a:ext uri="{28A0092B-C50C-407E-A947-70E740481C1C}">
                <a14:useLocalDpi xmlns:a14="http://schemas.microsoft.com/office/drawing/2010/main" val="0"/>
              </a:ext>
            </a:extLst>
          </a:blip>
          <a:stretch>
            <a:fillRect/>
          </a:stretch>
        </p:blipFill>
        <p:spPr>
          <a:xfrm>
            <a:off x="751800" y="1845734"/>
            <a:ext cx="3472959" cy="4288847"/>
          </a:xfrm>
          <a:prstGeom prst="rect">
            <a:avLst/>
          </a:prstGeom>
        </p:spPr>
      </p:pic>
      <p:sp>
        <p:nvSpPr>
          <p:cNvPr id="5" name="Footer Placeholder 4"/>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189810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Assessment Agent</a:t>
            </a:r>
            <a:endParaRPr lang="en-US" dirty="0"/>
          </a:p>
        </p:txBody>
      </p:sp>
      <p:sp>
        <p:nvSpPr>
          <p:cNvPr id="3" name="Content Placeholder 2"/>
          <p:cNvSpPr>
            <a:spLocks noGrp="1"/>
          </p:cNvSpPr>
          <p:nvPr>
            <p:ph idx="1"/>
          </p:nvPr>
        </p:nvSpPr>
        <p:spPr>
          <a:xfrm>
            <a:off x="914400" y="1845733"/>
            <a:ext cx="10241279" cy="4196251"/>
          </a:xfrm>
        </p:spPr>
        <p:txBody>
          <a:bodyPr/>
          <a:lstStyle/>
          <a:p>
            <a:pPr marL="0" indent="0">
              <a:buNone/>
            </a:pPr>
            <a:r>
              <a:rPr lang="en-US" sz="2800" dirty="0" smtClean="0"/>
              <a:t>Behaviors of the Assessment Agent:</a:t>
            </a:r>
          </a:p>
          <a:p>
            <a:pPr lvl="1">
              <a:buFont typeface="Arial" panose="020B0604020202020204" pitchFamily="34" charset="0"/>
              <a:buChar char="•"/>
            </a:pPr>
            <a:r>
              <a:rPr lang="en-US" sz="2800" dirty="0" smtClean="0"/>
              <a:t>receive, </a:t>
            </a:r>
            <a:r>
              <a:rPr lang="en-US" sz="2800" dirty="0"/>
              <a:t>the name of the class and the string of the </a:t>
            </a:r>
            <a:r>
              <a:rPr lang="en-US" sz="2800" dirty="0" smtClean="0"/>
              <a:t>axiom from QA. </a:t>
            </a:r>
            <a:r>
              <a:rPr lang="en-US" sz="2800" dirty="0"/>
              <a:t>They are extracted in </a:t>
            </a:r>
            <a:r>
              <a:rPr lang="en-US" sz="2800" dirty="0" err="1"/>
              <a:t>OWLClass</a:t>
            </a:r>
            <a:r>
              <a:rPr lang="en-US" sz="2800" dirty="0"/>
              <a:t> and </a:t>
            </a:r>
            <a:r>
              <a:rPr lang="en-US" sz="2800" dirty="0" err="1"/>
              <a:t>OWLAxiom</a:t>
            </a:r>
            <a:r>
              <a:rPr lang="en-US" sz="2800" dirty="0"/>
              <a:t> objects, so </a:t>
            </a:r>
            <a:r>
              <a:rPr lang="en-US" sz="2800" dirty="0" smtClean="0"/>
              <a:t>they can </a:t>
            </a:r>
            <a:r>
              <a:rPr lang="en-US" sz="2800" dirty="0"/>
              <a:t>be used for the checking later</a:t>
            </a:r>
            <a:r>
              <a:rPr lang="en-US" sz="2800" dirty="0" smtClean="0"/>
              <a:t>.</a:t>
            </a:r>
          </a:p>
          <a:p>
            <a:pPr lvl="1">
              <a:buFont typeface="Arial" panose="020B0604020202020204" pitchFamily="34" charset="0"/>
              <a:buChar char="•"/>
            </a:pPr>
            <a:r>
              <a:rPr lang="en-US" sz="2800" dirty="0" smtClean="0"/>
              <a:t>Receive the answer of the question from the GUI </a:t>
            </a:r>
          </a:p>
          <a:p>
            <a:pPr lvl="1">
              <a:buFont typeface="Arial" panose="020B0604020202020204" pitchFamily="34" charset="0"/>
              <a:buChar char="•"/>
            </a:pPr>
            <a:r>
              <a:rPr lang="en-US" sz="2800" dirty="0" smtClean="0"/>
              <a:t>Assessment Service </a:t>
            </a:r>
            <a:r>
              <a:rPr lang="en-US" sz="2800" dirty="0"/>
              <a:t>is activated, when the question and the answer are </a:t>
            </a:r>
            <a:r>
              <a:rPr lang="en-US" sz="2800" dirty="0" smtClean="0"/>
              <a:t>received</a:t>
            </a:r>
            <a:r>
              <a:rPr lang="en-US" dirty="0" smtClean="0"/>
              <a:t>.</a:t>
            </a:r>
          </a:p>
          <a:p>
            <a:pPr lvl="1">
              <a:buFont typeface="Arial" panose="020B0604020202020204" pitchFamily="34" charset="0"/>
              <a:buChar char="•"/>
            </a:pPr>
            <a:r>
              <a:rPr lang="en-US" sz="2800" dirty="0" err="1"/>
              <a:t>SendCorrectAnswersService</a:t>
            </a:r>
            <a:r>
              <a:rPr lang="en-US" sz="2800" dirty="0"/>
              <a:t> </a:t>
            </a:r>
            <a:r>
              <a:rPr lang="en-US" sz="2800" dirty="0" smtClean="0"/>
              <a:t>- </a:t>
            </a:r>
            <a:r>
              <a:rPr lang="en-US" sz="2800" dirty="0"/>
              <a:t>send the results, when they are asked.</a:t>
            </a:r>
          </a:p>
        </p:txBody>
      </p:sp>
      <p:sp>
        <p:nvSpPr>
          <p:cNvPr id="4" name="Footer Placeholder 3"/>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160937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Service Algorithm </a:t>
            </a:r>
            <a:endParaRPr lang="en-US" dirty="0"/>
          </a:p>
        </p:txBody>
      </p:sp>
      <p:sp>
        <p:nvSpPr>
          <p:cNvPr id="3" name="Content Placeholder 2"/>
          <p:cNvSpPr>
            <a:spLocks noGrp="1"/>
          </p:cNvSpPr>
          <p:nvPr>
            <p:ph idx="1"/>
          </p:nvPr>
        </p:nvSpPr>
        <p:spPr>
          <a:xfrm>
            <a:off x="5787342" y="1845734"/>
            <a:ext cx="5368338" cy="4023360"/>
          </a:xfrm>
        </p:spPr>
        <p:txBody>
          <a:bodyPr>
            <a:normAutofit fontScale="70000" lnSpcReduction="20000"/>
          </a:bodyPr>
          <a:lstStyle/>
          <a:p>
            <a:r>
              <a:rPr lang="en-US" dirty="0" smtClean="0"/>
              <a:t>1. Is the answer string empty?</a:t>
            </a:r>
          </a:p>
          <a:p>
            <a:r>
              <a:rPr lang="en-US" dirty="0" smtClean="0"/>
              <a:t>2. Is there such class in the ontology?</a:t>
            </a:r>
          </a:p>
          <a:p>
            <a:r>
              <a:rPr lang="en-US" dirty="0" smtClean="0"/>
              <a:t>3. Defining the type of the question?</a:t>
            </a:r>
          </a:p>
          <a:p>
            <a:r>
              <a:rPr lang="en-US" dirty="0" smtClean="0"/>
              <a:t>3.1 If the type of the question is “Is”  - the answer should match with one of the super or equivalent classes of the question class.</a:t>
            </a:r>
          </a:p>
          <a:p>
            <a:r>
              <a:rPr lang="en-US" dirty="0" smtClean="0"/>
              <a:t>3.2 If the type of the question is not “is”, we will use the axiom that was sent by QA:</a:t>
            </a:r>
          </a:p>
          <a:p>
            <a:r>
              <a:rPr lang="en-US" dirty="0" smtClean="0"/>
              <a:t>3.2.1: The Agent founds matching in ontology.</a:t>
            </a:r>
          </a:p>
          <a:p>
            <a:r>
              <a:rPr lang="en-US" dirty="0" smtClean="0"/>
              <a:t>3.2.2 Doesn't found matching  - </a:t>
            </a:r>
            <a:r>
              <a:rPr lang="en-US" dirty="0">
                <a:solidFill>
                  <a:schemeClr val="tx1"/>
                </a:solidFill>
              </a:rPr>
              <a:t>we have to divide this case to several subcases, because of the different types of </a:t>
            </a:r>
            <a:r>
              <a:rPr lang="en-US" dirty="0" smtClean="0">
                <a:solidFill>
                  <a:schemeClr val="tx1"/>
                </a:solidFill>
              </a:rPr>
              <a:t>axioms - </a:t>
            </a:r>
            <a:r>
              <a:rPr lang="en-US" dirty="0" err="1" smtClean="0">
                <a:solidFill>
                  <a:schemeClr val="tx1"/>
                </a:solidFill>
              </a:rPr>
              <a:t>ObjectAllValuesFrom</a:t>
            </a:r>
            <a:r>
              <a:rPr lang="en-US" dirty="0" smtClean="0">
                <a:solidFill>
                  <a:schemeClr val="tx1"/>
                </a:solidFill>
              </a:rPr>
              <a:t> </a:t>
            </a:r>
            <a:r>
              <a:rPr lang="en-US" dirty="0">
                <a:solidFill>
                  <a:schemeClr val="tx1"/>
                </a:solidFill>
              </a:rPr>
              <a:t>or </a:t>
            </a:r>
            <a:r>
              <a:rPr lang="en-US" dirty="0" err="1" smtClean="0">
                <a:solidFill>
                  <a:schemeClr val="tx1"/>
                </a:solidFill>
              </a:rPr>
              <a:t>ObjectSomeValuesFrom</a:t>
            </a:r>
            <a:r>
              <a:rPr lang="en-US" dirty="0" smtClean="0">
                <a:solidFill>
                  <a:schemeClr val="tx1"/>
                </a:solidFill>
              </a:rPr>
              <a:t>, ObjectUnionOf </a:t>
            </a:r>
            <a:r>
              <a:rPr lang="en-US" dirty="0">
                <a:solidFill>
                  <a:schemeClr val="tx1"/>
                </a:solidFill>
              </a:rPr>
              <a:t>expression</a:t>
            </a:r>
            <a:endParaRPr lang="en-US" dirty="0"/>
          </a:p>
          <a:p>
            <a:endParaRPr lang="en-US" dirty="0" smtClean="0"/>
          </a:p>
          <a:p>
            <a:r>
              <a:rPr lang="en-US" dirty="0" smtClean="0"/>
              <a:t>3.2.3 Generate expression from the answer </a:t>
            </a:r>
            <a:endParaRPr lang="en-US" dirty="0"/>
          </a:p>
        </p:txBody>
      </p:sp>
      <p:pic>
        <p:nvPicPr>
          <p:cNvPr id="5" name="Картина 9"/>
          <p:cNvPicPr/>
          <p:nvPr/>
        </p:nvPicPr>
        <p:blipFill>
          <a:blip r:embed="rId3">
            <a:extLst>
              <a:ext uri="{28A0092B-C50C-407E-A947-70E740481C1C}">
                <a14:useLocalDpi xmlns:a14="http://schemas.microsoft.com/office/drawing/2010/main" val="0"/>
              </a:ext>
            </a:extLst>
          </a:blip>
          <a:stretch>
            <a:fillRect/>
          </a:stretch>
        </p:blipFill>
        <p:spPr>
          <a:xfrm>
            <a:off x="1341791" y="1845734"/>
            <a:ext cx="4306655" cy="4474043"/>
          </a:xfrm>
          <a:prstGeom prst="rect">
            <a:avLst/>
          </a:prstGeom>
        </p:spPr>
      </p:pic>
      <p:sp>
        <p:nvSpPr>
          <p:cNvPr id="4" name="Footer Placeholder 3"/>
          <p:cNvSpPr>
            <a:spLocks noGrp="1"/>
          </p:cNvSpPr>
          <p:nvPr>
            <p:ph type="ftr" sz="quarter" idx="11"/>
          </p:nvPr>
        </p:nvSpPr>
        <p:spPr/>
        <p:txBody>
          <a:bodyPr/>
          <a:lstStyle/>
          <a:p>
            <a:r>
              <a:rPr lang="en-US" smtClean="0"/>
              <a:t>14th Workshop on "Software Engineering Education and Reverse Engineering"   Sinaia 24-30 August 2014</a:t>
            </a:r>
            <a:endParaRPr lang="en-US" dirty="0"/>
          </a:p>
        </p:txBody>
      </p:sp>
    </p:spTree>
    <p:extLst>
      <p:ext uri="{BB962C8B-B14F-4D97-AF65-F5344CB8AC3E}">
        <p14:creationId xmlns:p14="http://schemas.microsoft.com/office/powerpoint/2010/main" val="201820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5795</TotalTime>
  <Words>1884</Words>
  <Application>Microsoft Office PowerPoint</Application>
  <PresentationFormat>Widescreen</PresentationFormat>
  <Paragraphs>111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Retrospect</vt:lpstr>
      <vt:lpstr>Education Ontology for Software Engineering</vt:lpstr>
      <vt:lpstr>DigLib in Virtual Education Space</vt:lpstr>
      <vt:lpstr>UML Test Environment Functionality</vt:lpstr>
      <vt:lpstr>UML –Test Environment (Architecture)</vt:lpstr>
      <vt:lpstr>Implementation of the knowledge base</vt:lpstr>
      <vt:lpstr>Implementation of the UML Test Environment</vt:lpstr>
      <vt:lpstr>Implementation of the Questioner Agent </vt:lpstr>
      <vt:lpstr>Implementation of the Assessment Agent</vt:lpstr>
      <vt:lpstr>Assessment Service Algorithm </vt:lpstr>
      <vt:lpstr>Implementation Technologies</vt:lpstr>
      <vt:lpstr>GUI of the Test Environment</vt:lpstr>
      <vt:lpstr>Conclusions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Ontology for Software Engineering</dc:title>
  <dc:creator>Ася Стоянова</dc:creator>
  <cp:lastModifiedBy>Ася Стоянова</cp:lastModifiedBy>
  <cp:revision>45</cp:revision>
  <cp:lastPrinted>2014-08-17T16:08:49Z</cp:lastPrinted>
  <dcterms:created xsi:type="dcterms:W3CDTF">2014-08-17T09:13:53Z</dcterms:created>
  <dcterms:modified xsi:type="dcterms:W3CDTF">2014-08-27T09:00:41Z</dcterms:modified>
</cp:coreProperties>
</file>